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6" r:id="rId3"/>
    <p:sldId id="257" r:id="rId4"/>
    <p:sldId id="258" r:id="rId5"/>
    <p:sldId id="259" r:id="rId6"/>
    <p:sldId id="283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8" r:id="rId19"/>
    <p:sldId id="271" r:id="rId20"/>
    <p:sldId id="279" r:id="rId21"/>
    <p:sldId id="280" r:id="rId22"/>
    <p:sldId id="281" r:id="rId23"/>
    <p:sldId id="282" r:id="rId24"/>
    <p:sldId id="273" r:id="rId25"/>
    <p:sldId id="274" r:id="rId26"/>
    <p:sldId id="284" r:id="rId27"/>
    <p:sldId id="275" r:id="rId28"/>
    <p:sldId id="277" r:id="rId29"/>
    <p:sldId id="276" r:id="rId3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1" autoAdjust="0"/>
    <p:restoredTop sz="93019" autoAdjust="0"/>
  </p:normalViewPr>
  <p:slideViewPr>
    <p:cSldViewPr>
      <p:cViewPr>
        <p:scale>
          <a:sx n="66" d="100"/>
          <a:sy n="66" d="100"/>
        </p:scale>
        <p:origin x="1344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14/10/2022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14/10/2022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14/10/2022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14/10/2022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14/10/2022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14/10/2022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14/10/2022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14/10/2022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14/10/2022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14/10/2022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14/10/2022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14/10/2022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10" Type="http://schemas.openxmlformats.org/officeDocument/2006/relationships/image" Target="../media/image140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160.png"/><Relationship Id="rId10" Type="http://schemas.openxmlformats.org/officeDocument/2006/relationships/image" Target="../media/image170.png"/><Relationship Id="rId4" Type="http://schemas.openxmlformats.org/officeDocument/2006/relationships/image" Target="../media/image8.png"/><Relationship Id="rId9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3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Connecteur droit 176"/>
          <p:cNvCxnSpPr/>
          <p:nvPr/>
        </p:nvCxnSpPr>
        <p:spPr>
          <a:xfrm flipV="1">
            <a:off x="5381371" y="2187523"/>
            <a:ext cx="646583" cy="12123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/>
          <p:nvPr/>
        </p:nvCxnSpPr>
        <p:spPr>
          <a:xfrm flipV="1">
            <a:off x="3277424" y="2311521"/>
            <a:ext cx="1325613" cy="248568"/>
          </a:xfrm>
          <a:prstGeom prst="line">
            <a:avLst/>
          </a:prstGeom>
          <a:ln w="127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 flipV="1">
            <a:off x="1054838" y="2432664"/>
            <a:ext cx="0" cy="16709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e 35"/>
          <p:cNvGrpSpPr/>
          <p:nvPr/>
        </p:nvGrpSpPr>
        <p:grpSpPr>
          <a:xfrm>
            <a:off x="971521" y="1898796"/>
            <a:ext cx="167500" cy="540072"/>
            <a:chOff x="971521" y="1898796"/>
            <a:chExt cx="167500" cy="540072"/>
          </a:xfrm>
        </p:grpSpPr>
        <p:cxnSp>
          <p:nvCxnSpPr>
            <p:cNvPr id="24" name="Connecteur droit 23"/>
            <p:cNvCxnSpPr/>
            <p:nvPr/>
          </p:nvCxnSpPr>
          <p:spPr>
            <a:xfrm>
              <a:off x="971521" y="1988808"/>
              <a:ext cx="0" cy="3600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1139020" y="1988808"/>
              <a:ext cx="0" cy="3600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Ellipse 25"/>
            <p:cNvSpPr/>
            <p:nvPr/>
          </p:nvSpPr>
          <p:spPr>
            <a:xfrm>
              <a:off x="971521" y="1943802"/>
              <a:ext cx="167499" cy="900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27" name="Arc 26"/>
            <p:cNvSpPr/>
            <p:nvPr/>
          </p:nvSpPr>
          <p:spPr>
            <a:xfrm flipV="1">
              <a:off x="971521" y="2303850"/>
              <a:ext cx="167500" cy="90012"/>
            </a:xfrm>
            <a:prstGeom prst="arc">
              <a:avLst>
                <a:gd name="adj1" fmla="val 10910480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971522" y="1898796"/>
              <a:ext cx="167499" cy="900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29" name="Arc 28"/>
            <p:cNvSpPr/>
            <p:nvPr/>
          </p:nvSpPr>
          <p:spPr>
            <a:xfrm flipV="1">
              <a:off x="971521" y="2348856"/>
              <a:ext cx="167500" cy="90012"/>
            </a:xfrm>
            <a:prstGeom prst="arc">
              <a:avLst>
                <a:gd name="adj1" fmla="val 9948005"/>
                <a:gd name="adj2" fmla="val 790601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8" name="Ellipse 87"/>
          <p:cNvSpPr/>
          <p:nvPr/>
        </p:nvSpPr>
        <p:spPr>
          <a:xfrm rot="5400000">
            <a:off x="3401828" y="1755601"/>
            <a:ext cx="900120" cy="466418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B05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59" name="Connecteur droit 58"/>
          <p:cNvCxnSpPr/>
          <p:nvPr/>
        </p:nvCxnSpPr>
        <p:spPr>
          <a:xfrm flipH="1" flipV="1">
            <a:off x="1055271" y="2194701"/>
            <a:ext cx="232148" cy="29028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e 36"/>
          <p:cNvGrpSpPr/>
          <p:nvPr/>
        </p:nvGrpSpPr>
        <p:grpSpPr>
          <a:xfrm>
            <a:off x="1287418" y="2284712"/>
            <a:ext cx="167500" cy="540072"/>
            <a:chOff x="971521" y="1898796"/>
            <a:chExt cx="167500" cy="540072"/>
          </a:xfrm>
        </p:grpSpPr>
        <p:cxnSp>
          <p:nvCxnSpPr>
            <p:cNvPr id="38" name="Connecteur droit 37"/>
            <p:cNvCxnSpPr/>
            <p:nvPr/>
          </p:nvCxnSpPr>
          <p:spPr>
            <a:xfrm>
              <a:off x="971521" y="1988808"/>
              <a:ext cx="0" cy="3600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>
              <a:off x="1139020" y="1988808"/>
              <a:ext cx="0" cy="3600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lipse 39"/>
            <p:cNvSpPr/>
            <p:nvPr/>
          </p:nvSpPr>
          <p:spPr>
            <a:xfrm>
              <a:off x="971521" y="1943802"/>
              <a:ext cx="167499" cy="900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41" name="Arc 40"/>
            <p:cNvSpPr/>
            <p:nvPr/>
          </p:nvSpPr>
          <p:spPr>
            <a:xfrm flipV="1">
              <a:off x="971521" y="2303850"/>
              <a:ext cx="167500" cy="90012"/>
            </a:xfrm>
            <a:prstGeom prst="arc">
              <a:avLst>
                <a:gd name="adj1" fmla="val 10910480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41"/>
            <p:cNvSpPr/>
            <p:nvPr/>
          </p:nvSpPr>
          <p:spPr>
            <a:xfrm>
              <a:off x="971522" y="1898796"/>
              <a:ext cx="167499" cy="900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43" name="Arc 42"/>
            <p:cNvSpPr/>
            <p:nvPr/>
          </p:nvSpPr>
          <p:spPr>
            <a:xfrm flipV="1">
              <a:off x="971521" y="2348856"/>
              <a:ext cx="167500" cy="90012"/>
            </a:xfrm>
            <a:prstGeom prst="arc">
              <a:avLst>
                <a:gd name="adj1" fmla="val 9948005"/>
                <a:gd name="adj2" fmla="val 790601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Connecteur droit 64"/>
          <p:cNvCxnSpPr/>
          <p:nvPr/>
        </p:nvCxnSpPr>
        <p:spPr>
          <a:xfrm flipV="1">
            <a:off x="1371168" y="2824784"/>
            <a:ext cx="0" cy="16709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/>
          <p:nvPr/>
        </p:nvCxnSpPr>
        <p:spPr>
          <a:xfrm flipV="1">
            <a:off x="1055271" y="1776712"/>
            <a:ext cx="0" cy="16709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/>
          <p:nvPr/>
        </p:nvCxnSpPr>
        <p:spPr>
          <a:xfrm flipH="1" flipV="1">
            <a:off x="881508" y="1718772"/>
            <a:ext cx="173764" cy="5794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/>
          <p:nvPr/>
        </p:nvCxnSpPr>
        <p:spPr>
          <a:xfrm flipV="1">
            <a:off x="1371168" y="2162628"/>
            <a:ext cx="0" cy="16709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/>
          <p:nvPr/>
        </p:nvCxnSpPr>
        <p:spPr>
          <a:xfrm flipV="1">
            <a:off x="1601604" y="2464736"/>
            <a:ext cx="720094" cy="13501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e 43"/>
          <p:cNvGrpSpPr/>
          <p:nvPr/>
        </p:nvGrpSpPr>
        <p:grpSpPr>
          <a:xfrm>
            <a:off x="2321698" y="2194700"/>
            <a:ext cx="167500" cy="540072"/>
            <a:chOff x="971521" y="1898796"/>
            <a:chExt cx="167500" cy="540072"/>
          </a:xfrm>
        </p:grpSpPr>
        <p:cxnSp>
          <p:nvCxnSpPr>
            <p:cNvPr id="45" name="Connecteur droit 44"/>
            <p:cNvCxnSpPr/>
            <p:nvPr/>
          </p:nvCxnSpPr>
          <p:spPr>
            <a:xfrm>
              <a:off x="971521" y="1988808"/>
              <a:ext cx="0" cy="36004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>
              <a:off x="1139020" y="1988808"/>
              <a:ext cx="0" cy="36004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Ellipse 46"/>
            <p:cNvSpPr/>
            <p:nvPr/>
          </p:nvSpPr>
          <p:spPr>
            <a:xfrm>
              <a:off x="971521" y="1943802"/>
              <a:ext cx="167499" cy="90012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48" name="Arc 47"/>
            <p:cNvSpPr/>
            <p:nvPr/>
          </p:nvSpPr>
          <p:spPr>
            <a:xfrm flipV="1">
              <a:off x="971521" y="2303850"/>
              <a:ext cx="167500" cy="90012"/>
            </a:xfrm>
            <a:prstGeom prst="arc">
              <a:avLst>
                <a:gd name="adj1" fmla="val 10910480"/>
                <a:gd name="adj2" fmla="val 0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/>
            <p:cNvSpPr/>
            <p:nvPr/>
          </p:nvSpPr>
          <p:spPr>
            <a:xfrm>
              <a:off x="971522" y="1898796"/>
              <a:ext cx="167499" cy="900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50" name="Arc 49"/>
            <p:cNvSpPr/>
            <p:nvPr/>
          </p:nvSpPr>
          <p:spPr>
            <a:xfrm flipV="1">
              <a:off x="971521" y="2348856"/>
              <a:ext cx="167500" cy="90012"/>
            </a:xfrm>
            <a:prstGeom prst="arc">
              <a:avLst>
                <a:gd name="adj1" fmla="val 9948005"/>
                <a:gd name="adj2" fmla="val 790601"/>
              </a:avLst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83" name="Connecteur droit 82"/>
          <p:cNvCxnSpPr/>
          <p:nvPr/>
        </p:nvCxnSpPr>
        <p:spPr>
          <a:xfrm flipV="1">
            <a:off x="1601604" y="2117622"/>
            <a:ext cx="0" cy="49881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/>
          <p:nvPr/>
        </p:nvCxnSpPr>
        <p:spPr>
          <a:xfrm flipV="1">
            <a:off x="1361619" y="2128646"/>
            <a:ext cx="239985" cy="4500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 flipV="1">
            <a:off x="2405447" y="2734772"/>
            <a:ext cx="1" cy="1114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/>
          <p:nvPr/>
        </p:nvCxnSpPr>
        <p:spPr>
          <a:xfrm flipV="1">
            <a:off x="2405448" y="2072616"/>
            <a:ext cx="0" cy="16709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/>
          <p:nvPr/>
        </p:nvCxnSpPr>
        <p:spPr>
          <a:xfrm flipV="1">
            <a:off x="2405447" y="2711221"/>
            <a:ext cx="720094" cy="13501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/>
          <p:nvPr/>
        </p:nvCxnSpPr>
        <p:spPr>
          <a:xfrm flipV="1">
            <a:off x="3067858" y="2480283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 flipH="1" flipV="1">
            <a:off x="3067504" y="276760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 flipV="1">
            <a:off x="3067858" y="2505605"/>
            <a:ext cx="0" cy="26331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/>
          <p:cNvCxnSpPr/>
          <p:nvPr/>
        </p:nvCxnSpPr>
        <p:spPr>
          <a:xfrm flipH="1" flipV="1">
            <a:off x="3067858" y="2498432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 flipV="1">
            <a:off x="3183932" y="2636507"/>
            <a:ext cx="0" cy="2848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3175822" y="2618859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 flipH="1" flipV="1">
            <a:off x="3175136" y="248028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H="1" flipV="1">
            <a:off x="3291897" y="2627507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/>
          <p:cNvCxnSpPr/>
          <p:nvPr/>
        </p:nvCxnSpPr>
        <p:spPr>
          <a:xfrm flipV="1">
            <a:off x="3331889" y="2604607"/>
            <a:ext cx="26841" cy="819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/>
          <p:cNvCxnSpPr/>
          <p:nvPr/>
        </p:nvCxnSpPr>
        <p:spPr>
          <a:xfrm flipH="1" flipV="1">
            <a:off x="3170755" y="2480338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/>
          <p:nvPr/>
        </p:nvCxnSpPr>
        <p:spPr>
          <a:xfrm flipV="1">
            <a:off x="3210747" y="2457438"/>
            <a:ext cx="26841" cy="819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/>
          <p:cNvCxnSpPr/>
          <p:nvPr/>
        </p:nvCxnSpPr>
        <p:spPr>
          <a:xfrm flipH="1" flipV="1">
            <a:off x="3236626" y="2459465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/>
          <p:cNvCxnSpPr/>
          <p:nvPr/>
        </p:nvCxnSpPr>
        <p:spPr>
          <a:xfrm flipV="1">
            <a:off x="3352700" y="2590539"/>
            <a:ext cx="49144" cy="92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/>
          <p:nvPr/>
        </p:nvCxnSpPr>
        <p:spPr>
          <a:xfrm>
            <a:off x="3224417" y="2464736"/>
            <a:ext cx="702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/>
          <p:nvPr/>
        </p:nvCxnSpPr>
        <p:spPr>
          <a:xfrm flipH="1" flipV="1">
            <a:off x="3285770" y="245461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/>
          <p:nvPr/>
        </p:nvCxnSpPr>
        <p:spPr>
          <a:xfrm flipH="1" flipV="1">
            <a:off x="3401844" y="2603588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/>
          <p:nvPr/>
        </p:nvCxnSpPr>
        <p:spPr>
          <a:xfrm flipV="1">
            <a:off x="3421840" y="2642686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/>
          <p:nvPr/>
        </p:nvCxnSpPr>
        <p:spPr>
          <a:xfrm flipV="1">
            <a:off x="3183578" y="2693441"/>
            <a:ext cx="1146006" cy="21489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 flipV="1">
            <a:off x="4309757" y="2426405"/>
            <a:ext cx="0" cy="2848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/>
          <p:nvPr/>
        </p:nvCxnSpPr>
        <p:spPr>
          <a:xfrm flipH="1" flipV="1">
            <a:off x="4193683" y="228126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/>
          <p:nvPr/>
        </p:nvCxnSpPr>
        <p:spPr>
          <a:xfrm flipV="1">
            <a:off x="4193683" y="2289536"/>
            <a:ext cx="0" cy="263318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/>
          <p:nvPr/>
        </p:nvCxnSpPr>
        <p:spPr>
          <a:xfrm>
            <a:off x="4193683" y="2546520"/>
            <a:ext cx="116074" cy="146921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/>
          <p:nvPr/>
        </p:nvCxnSpPr>
        <p:spPr>
          <a:xfrm flipV="1">
            <a:off x="3067858" y="2542597"/>
            <a:ext cx="1125825" cy="225007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e 179"/>
          <p:cNvGrpSpPr/>
          <p:nvPr/>
        </p:nvGrpSpPr>
        <p:grpSpPr>
          <a:xfrm rot="19944108">
            <a:off x="4273444" y="1577654"/>
            <a:ext cx="1266716" cy="2092447"/>
            <a:chOff x="3851890" y="1988069"/>
            <a:chExt cx="1266716" cy="2092447"/>
          </a:xfrm>
        </p:grpSpPr>
        <p:grpSp>
          <p:nvGrpSpPr>
            <p:cNvPr id="51" name="Groupe 50"/>
            <p:cNvGrpSpPr/>
            <p:nvPr/>
          </p:nvGrpSpPr>
          <p:grpSpPr>
            <a:xfrm rot="9231718">
              <a:off x="4420154" y="2995525"/>
              <a:ext cx="167500" cy="540072"/>
              <a:chOff x="971521" y="1898796"/>
              <a:chExt cx="167500" cy="540072"/>
            </a:xfrm>
          </p:grpSpPr>
          <p:cxnSp>
            <p:nvCxnSpPr>
              <p:cNvPr id="52" name="Connecteur droit 51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52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Ellipse 53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7030A0"/>
                    </a:solidFill>
                  </a:ln>
                  <a:noFill/>
                </a:endParaRPr>
              </a:p>
            </p:txBody>
          </p:sp>
          <p:sp>
            <p:nvSpPr>
              <p:cNvPr id="55" name="Arc 54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7030A0"/>
                    </a:solidFill>
                  </a:ln>
                </a:endParaRPr>
              </a:p>
            </p:txBody>
          </p:sp>
          <p:sp>
            <p:nvSpPr>
              <p:cNvPr id="56" name="Ellipse 55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57" name="Arc 56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89" name="Connecteur droit 88"/>
            <p:cNvCxnSpPr/>
            <p:nvPr/>
          </p:nvCxnSpPr>
          <p:spPr>
            <a:xfrm flipH="1" flipV="1">
              <a:off x="3851890" y="1988069"/>
              <a:ext cx="518296" cy="103507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eur droit 143"/>
            <p:cNvCxnSpPr/>
            <p:nvPr/>
          </p:nvCxnSpPr>
          <p:spPr>
            <a:xfrm rot="1655892" flipH="1" flipV="1">
              <a:off x="4445638" y="3595102"/>
              <a:ext cx="672968" cy="48541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e 175"/>
          <p:cNvGrpSpPr/>
          <p:nvPr/>
        </p:nvGrpSpPr>
        <p:grpSpPr>
          <a:xfrm>
            <a:off x="4960026" y="2183075"/>
            <a:ext cx="421345" cy="313535"/>
            <a:chOff x="5288836" y="1917450"/>
            <a:chExt cx="421345" cy="313535"/>
          </a:xfrm>
        </p:grpSpPr>
        <p:cxnSp>
          <p:nvCxnSpPr>
            <p:cNvPr id="146" name="Connecteur droit 145"/>
            <p:cNvCxnSpPr/>
            <p:nvPr/>
          </p:nvCxnSpPr>
          <p:spPr>
            <a:xfrm flipV="1">
              <a:off x="5290177" y="1984189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146"/>
            <p:cNvCxnSpPr/>
            <p:nvPr/>
          </p:nvCxnSpPr>
          <p:spPr>
            <a:xfrm flipH="1" flipV="1">
              <a:off x="5288837" y="1984189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cteur droit 152"/>
            <p:cNvCxnSpPr/>
            <p:nvPr/>
          </p:nvCxnSpPr>
          <p:spPr>
            <a:xfrm flipV="1">
              <a:off x="5288836" y="1921898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cteur droit 153"/>
            <p:cNvCxnSpPr/>
            <p:nvPr/>
          </p:nvCxnSpPr>
          <p:spPr>
            <a:xfrm>
              <a:off x="5293146" y="1986412"/>
              <a:ext cx="53727" cy="234534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eur droit 164"/>
            <p:cNvCxnSpPr/>
            <p:nvPr/>
          </p:nvCxnSpPr>
          <p:spPr>
            <a:xfrm flipH="1" flipV="1">
              <a:off x="5288836" y="2158414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eur droit 165"/>
            <p:cNvCxnSpPr/>
            <p:nvPr/>
          </p:nvCxnSpPr>
          <p:spPr>
            <a:xfrm flipV="1">
              <a:off x="5348295" y="2047369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eur droit 167"/>
            <p:cNvCxnSpPr/>
            <p:nvPr/>
          </p:nvCxnSpPr>
          <p:spPr>
            <a:xfrm flipV="1">
              <a:off x="5346873" y="1986412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cteur droit 168"/>
            <p:cNvCxnSpPr/>
            <p:nvPr/>
          </p:nvCxnSpPr>
          <p:spPr>
            <a:xfrm flipV="1">
              <a:off x="5346873" y="2152823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cteur droit 169"/>
            <p:cNvCxnSpPr/>
            <p:nvPr/>
          </p:nvCxnSpPr>
          <p:spPr>
            <a:xfrm flipH="1" flipV="1">
              <a:off x="5652144" y="1917450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cteur droit 170"/>
            <p:cNvCxnSpPr/>
            <p:nvPr/>
          </p:nvCxnSpPr>
          <p:spPr>
            <a:xfrm flipV="1">
              <a:off x="5710181" y="1986412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eur droit 172"/>
            <p:cNvCxnSpPr/>
            <p:nvPr/>
          </p:nvCxnSpPr>
          <p:spPr>
            <a:xfrm flipH="1">
              <a:off x="5293146" y="2056760"/>
              <a:ext cx="55149" cy="108091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Connecteur droit 131"/>
          <p:cNvCxnSpPr/>
          <p:nvPr/>
        </p:nvCxnSpPr>
        <p:spPr>
          <a:xfrm flipV="1">
            <a:off x="4298349" y="2379276"/>
            <a:ext cx="685958" cy="12861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e 181"/>
          <p:cNvGrpSpPr/>
          <p:nvPr/>
        </p:nvGrpSpPr>
        <p:grpSpPr>
          <a:xfrm rot="5400000">
            <a:off x="627144" y="1644354"/>
            <a:ext cx="359968" cy="148760"/>
            <a:chOff x="1344635" y="4134565"/>
            <a:chExt cx="359968" cy="148760"/>
          </a:xfrm>
        </p:grpSpPr>
        <p:sp>
          <p:nvSpPr>
            <p:cNvPr id="183" name="Rectangle 182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4" name="Connecteur droit 183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e 184"/>
          <p:cNvGrpSpPr/>
          <p:nvPr/>
        </p:nvGrpSpPr>
        <p:grpSpPr>
          <a:xfrm>
            <a:off x="4809060" y="3515083"/>
            <a:ext cx="359968" cy="148760"/>
            <a:chOff x="1344635" y="4134565"/>
            <a:chExt cx="359968" cy="148760"/>
          </a:xfrm>
        </p:grpSpPr>
        <p:sp>
          <p:nvSpPr>
            <p:cNvPr id="186" name="Rectangle 185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7" name="Connecteur droit 186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8" name="Connecteur droit 187"/>
          <p:cNvCxnSpPr/>
          <p:nvPr/>
        </p:nvCxnSpPr>
        <p:spPr>
          <a:xfrm flipV="1">
            <a:off x="4989044" y="2908331"/>
            <a:ext cx="0" cy="61068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Groupe 189"/>
          <p:cNvGrpSpPr/>
          <p:nvPr/>
        </p:nvGrpSpPr>
        <p:grpSpPr>
          <a:xfrm rot="20895875">
            <a:off x="5616625" y="2683245"/>
            <a:ext cx="359968" cy="148760"/>
            <a:chOff x="1344635" y="4134565"/>
            <a:chExt cx="359968" cy="148760"/>
          </a:xfrm>
        </p:grpSpPr>
        <p:sp>
          <p:nvSpPr>
            <p:cNvPr id="191" name="Rectangle 190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2" name="Connecteur droit 191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7" name="Connecteur droit 196"/>
          <p:cNvCxnSpPr/>
          <p:nvPr/>
        </p:nvCxnSpPr>
        <p:spPr>
          <a:xfrm flipV="1">
            <a:off x="5225167" y="2510562"/>
            <a:ext cx="516989" cy="9694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cteur droit 198"/>
          <p:cNvCxnSpPr>
            <a:stCxn id="191" idx="0"/>
          </p:cNvCxnSpPr>
          <p:nvPr/>
        </p:nvCxnSpPr>
        <p:spPr>
          <a:xfrm>
            <a:off x="5781481" y="2684800"/>
            <a:ext cx="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cteur droit 203"/>
          <p:cNvCxnSpPr>
            <a:stCxn id="191" idx="0"/>
          </p:cNvCxnSpPr>
          <p:nvPr/>
        </p:nvCxnSpPr>
        <p:spPr>
          <a:xfrm flipH="1" flipV="1">
            <a:off x="5748262" y="2502048"/>
            <a:ext cx="33219" cy="18275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205"/>
          <p:cNvCxnSpPr/>
          <p:nvPr/>
        </p:nvCxnSpPr>
        <p:spPr>
          <a:xfrm flipH="1" flipV="1">
            <a:off x="5191948" y="2439852"/>
            <a:ext cx="33219" cy="18275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e 242"/>
          <p:cNvGrpSpPr/>
          <p:nvPr/>
        </p:nvGrpSpPr>
        <p:grpSpPr>
          <a:xfrm flipH="1">
            <a:off x="5942987" y="870126"/>
            <a:ext cx="1756450" cy="1453124"/>
            <a:chOff x="1564888" y="3351996"/>
            <a:chExt cx="1756450" cy="1453124"/>
          </a:xfrm>
        </p:grpSpPr>
        <p:cxnSp>
          <p:nvCxnSpPr>
            <p:cNvPr id="208" name="Connecteur droit 207"/>
            <p:cNvCxnSpPr/>
            <p:nvPr/>
          </p:nvCxnSpPr>
          <p:spPr>
            <a:xfrm flipV="1">
              <a:off x="1886978" y="4245910"/>
              <a:ext cx="0" cy="16709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oupe 208"/>
            <p:cNvGrpSpPr/>
            <p:nvPr/>
          </p:nvGrpSpPr>
          <p:grpSpPr>
            <a:xfrm>
              <a:off x="1803661" y="3712042"/>
              <a:ext cx="167500" cy="540072"/>
              <a:chOff x="971521" y="1898796"/>
              <a:chExt cx="167500" cy="540072"/>
            </a:xfrm>
          </p:grpSpPr>
          <p:cxnSp>
            <p:nvCxnSpPr>
              <p:cNvPr id="210" name="Connecteur droit 209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necteur droit 210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2" name="Ellipse 211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213" name="Arc 212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4" name="Ellipse 213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215" name="Arc 214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16" name="Connecteur droit 215"/>
            <p:cNvCxnSpPr/>
            <p:nvPr/>
          </p:nvCxnSpPr>
          <p:spPr>
            <a:xfrm flipH="1" flipV="1">
              <a:off x="1887411" y="4007947"/>
              <a:ext cx="232148" cy="2902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7" name="Groupe 216"/>
            <p:cNvGrpSpPr/>
            <p:nvPr/>
          </p:nvGrpSpPr>
          <p:grpSpPr>
            <a:xfrm>
              <a:off x="2119558" y="4097958"/>
              <a:ext cx="167500" cy="540072"/>
              <a:chOff x="971521" y="1898796"/>
              <a:chExt cx="167500" cy="540072"/>
            </a:xfrm>
          </p:grpSpPr>
          <p:cxnSp>
            <p:nvCxnSpPr>
              <p:cNvPr id="218" name="Connecteur droit 217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necteur droit 218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Ellipse 219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221" name="Arc 220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2" name="Ellipse 221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223" name="Arc 222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24" name="Connecteur droit 223"/>
            <p:cNvCxnSpPr/>
            <p:nvPr/>
          </p:nvCxnSpPr>
          <p:spPr>
            <a:xfrm flipV="1">
              <a:off x="2203308" y="4638030"/>
              <a:ext cx="0" cy="16709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cteur droit 224"/>
            <p:cNvCxnSpPr/>
            <p:nvPr/>
          </p:nvCxnSpPr>
          <p:spPr>
            <a:xfrm flipV="1">
              <a:off x="1887411" y="3589958"/>
              <a:ext cx="0" cy="16709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cteur droit 225"/>
            <p:cNvCxnSpPr/>
            <p:nvPr/>
          </p:nvCxnSpPr>
          <p:spPr>
            <a:xfrm flipH="1" flipV="1">
              <a:off x="1713648" y="3532018"/>
              <a:ext cx="173764" cy="5794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cteur droit 226"/>
            <p:cNvCxnSpPr/>
            <p:nvPr/>
          </p:nvCxnSpPr>
          <p:spPr>
            <a:xfrm flipV="1">
              <a:off x="2203308" y="3975874"/>
              <a:ext cx="0" cy="16709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cteur droit 227"/>
            <p:cNvCxnSpPr/>
            <p:nvPr/>
          </p:nvCxnSpPr>
          <p:spPr>
            <a:xfrm flipV="1">
              <a:off x="2433744" y="4277982"/>
              <a:ext cx="720094" cy="13501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e 228"/>
            <p:cNvGrpSpPr/>
            <p:nvPr/>
          </p:nvGrpSpPr>
          <p:grpSpPr>
            <a:xfrm>
              <a:off x="3153838" y="4007946"/>
              <a:ext cx="167500" cy="540072"/>
              <a:chOff x="971521" y="1898796"/>
              <a:chExt cx="167500" cy="540072"/>
            </a:xfrm>
          </p:grpSpPr>
          <p:cxnSp>
            <p:nvCxnSpPr>
              <p:cNvPr id="230" name="Connecteur droit 229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necteur droit 230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Ellipse 231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233" name="Arc 232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4" name="Ellipse 233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235" name="Arc 234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36" name="Connecteur droit 235"/>
            <p:cNvCxnSpPr/>
            <p:nvPr/>
          </p:nvCxnSpPr>
          <p:spPr>
            <a:xfrm flipV="1">
              <a:off x="2433744" y="3930868"/>
              <a:ext cx="0" cy="49881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eur droit 236"/>
            <p:cNvCxnSpPr/>
            <p:nvPr/>
          </p:nvCxnSpPr>
          <p:spPr>
            <a:xfrm flipV="1">
              <a:off x="2193759" y="3941892"/>
              <a:ext cx="239985" cy="4500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cteur droit 237"/>
            <p:cNvCxnSpPr/>
            <p:nvPr/>
          </p:nvCxnSpPr>
          <p:spPr>
            <a:xfrm flipV="1">
              <a:off x="3237587" y="4548018"/>
              <a:ext cx="1" cy="1114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cteur droit 238"/>
            <p:cNvCxnSpPr/>
            <p:nvPr/>
          </p:nvCxnSpPr>
          <p:spPr>
            <a:xfrm flipV="1">
              <a:off x="3237588" y="3885862"/>
              <a:ext cx="0" cy="16709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0" name="Groupe 239"/>
            <p:cNvGrpSpPr/>
            <p:nvPr/>
          </p:nvGrpSpPr>
          <p:grpSpPr>
            <a:xfrm rot="5400000">
              <a:off x="1459284" y="3457600"/>
              <a:ext cx="359968" cy="148760"/>
              <a:chOff x="1344635" y="4134565"/>
              <a:chExt cx="359968" cy="148760"/>
            </a:xfrm>
          </p:grpSpPr>
          <p:sp>
            <p:nvSpPr>
              <p:cNvPr id="241" name="Rectangle 240"/>
              <p:cNvSpPr/>
              <p:nvPr/>
            </p:nvSpPr>
            <p:spPr>
              <a:xfrm>
                <a:off x="1344635" y="4134565"/>
                <a:ext cx="359968" cy="148760"/>
              </a:xfrm>
              <a:prstGeom prst="rect">
                <a:avLst/>
              </a:prstGeom>
              <a:pattFill prst="ltUpDiag">
                <a:fgClr>
                  <a:srgbClr val="7030A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2" name="Connecteur droit 241"/>
              <p:cNvCxnSpPr/>
              <p:nvPr/>
            </p:nvCxnSpPr>
            <p:spPr>
              <a:xfrm>
                <a:off x="1344635" y="4145658"/>
                <a:ext cx="35996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5" name="Arc 244"/>
          <p:cNvSpPr/>
          <p:nvPr/>
        </p:nvSpPr>
        <p:spPr>
          <a:xfrm>
            <a:off x="5605258" y="3018526"/>
            <a:ext cx="468000" cy="900000"/>
          </a:xfrm>
          <a:prstGeom prst="arc">
            <a:avLst>
              <a:gd name="adj1" fmla="val 13065822"/>
              <a:gd name="adj2" fmla="val 6257617"/>
            </a:avLst>
          </a:prstGeom>
          <a:ln w="28575">
            <a:solidFill>
              <a:srgbClr val="00B050"/>
            </a:solidFill>
            <a:headEnd type="stealth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ZoneTexte 246"/>
              <p:cNvSpPr txBox="1"/>
              <p:nvPr/>
            </p:nvSpPr>
            <p:spPr>
              <a:xfrm>
                <a:off x="6110487" y="3266130"/>
                <a:ext cx="531428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7" name="ZoneTexte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487" y="3266130"/>
                <a:ext cx="531428" cy="40479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ZoneTexte 247"/>
              <p:cNvSpPr txBox="1"/>
              <p:nvPr/>
            </p:nvSpPr>
            <p:spPr>
              <a:xfrm>
                <a:off x="790507" y="2786618"/>
                <a:ext cx="466538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8" name="ZoneTexte 2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07" y="2786618"/>
                <a:ext cx="466538" cy="40479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9" name="Arc 248"/>
          <p:cNvSpPr/>
          <p:nvPr/>
        </p:nvSpPr>
        <p:spPr>
          <a:xfrm rot="5400000">
            <a:off x="898443" y="2427836"/>
            <a:ext cx="234762" cy="451464"/>
          </a:xfrm>
          <a:prstGeom prst="arc">
            <a:avLst>
              <a:gd name="adj1" fmla="val 13065822"/>
              <a:gd name="adj2" fmla="val 6257617"/>
            </a:avLst>
          </a:prstGeom>
          <a:ln w="28575">
            <a:solidFill>
              <a:srgbClr val="7030A0"/>
            </a:solidFill>
            <a:headEnd type="stealth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50" name="Connecteur droit 249"/>
          <p:cNvCxnSpPr/>
          <p:nvPr/>
        </p:nvCxnSpPr>
        <p:spPr>
          <a:xfrm flipH="1">
            <a:off x="1659641" y="4149096"/>
            <a:ext cx="745806" cy="1590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Connecteur droit 252"/>
          <p:cNvCxnSpPr/>
          <p:nvPr/>
        </p:nvCxnSpPr>
        <p:spPr>
          <a:xfrm>
            <a:off x="2401432" y="4149096"/>
            <a:ext cx="515126" cy="36004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Connecteur droit 254"/>
          <p:cNvCxnSpPr/>
          <p:nvPr/>
        </p:nvCxnSpPr>
        <p:spPr>
          <a:xfrm flipV="1">
            <a:off x="2405448" y="3441143"/>
            <a:ext cx="0" cy="70451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ZoneTexte 258"/>
              <p:cNvSpPr txBox="1"/>
              <p:nvPr/>
            </p:nvSpPr>
            <p:spPr>
              <a:xfrm>
                <a:off x="1335890" y="4109046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9" name="ZoneTexte 2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890" y="4109046"/>
                <a:ext cx="367985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22951" r="-26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ZoneTexte 259"/>
              <p:cNvSpPr txBox="1"/>
              <p:nvPr/>
            </p:nvSpPr>
            <p:spPr>
              <a:xfrm>
                <a:off x="2909439" y="4342178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0" name="ZoneTexte 2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439" y="4342178"/>
                <a:ext cx="371384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22951" r="-27869"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ZoneTexte 260"/>
              <p:cNvSpPr txBox="1"/>
              <p:nvPr/>
            </p:nvSpPr>
            <p:spPr>
              <a:xfrm>
                <a:off x="2475002" y="3283860"/>
                <a:ext cx="3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1" name="ZoneTexte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02" y="3283860"/>
                <a:ext cx="353750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23333" r="-275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ZoneTexte 261"/>
          <p:cNvSpPr txBox="1"/>
          <p:nvPr/>
        </p:nvSpPr>
        <p:spPr>
          <a:xfrm>
            <a:off x="4800873" y="3647604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263" name="ZoneTexte 262"/>
          <p:cNvSpPr txBox="1"/>
          <p:nvPr/>
        </p:nvSpPr>
        <p:spPr>
          <a:xfrm>
            <a:off x="375348" y="162030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264" name="ZoneTexte 263"/>
          <p:cNvSpPr txBox="1"/>
          <p:nvPr/>
        </p:nvSpPr>
        <p:spPr>
          <a:xfrm>
            <a:off x="5930422" y="259514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265" name="ZoneTexte 264"/>
          <p:cNvSpPr txBox="1"/>
          <p:nvPr/>
        </p:nvSpPr>
        <p:spPr>
          <a:xfrm>
            <a:off x="7699438" y="948313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266" name="ZoneTexte 265"/>
          <p:cNvSpPr txBox="1"/>
          <p:nvPr/>
        </p:nvSpPr>
        <p:spPr>
          <a:xfrm>
            <a:off x="5261457" y="3153055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00B050"/>
                </a:solidFill>
              </a:rPr>
              <a:t>(1)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267" name="ZoneTexte 266"/>
          <p:cNvSpPr txBox="1"/>
          <p:nvPr/>
        </p:nvSpPr>
        <p:spPr>
          <a:xfrm>
            <a:off x="2830623" y="215045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00B0F0"/>
                </a:solidFill>
              </a:rPr>
              <a:t>(2)</a:t>
            </a:r>
            <a:endParaRPr lang="fr-FR" sz="1400" dirty="0">
              <a:solidFill>
                <a:srgbClr val="00B0F0"/>
              </a:solidFill>
            </a:endParaRPr>
          </a:p>
        </p:txBody>
      </p:sp>
      <p:sp>
        <p:nvSpPr>
          <p:cNvPr id="269" name="ZoneTexte 268"/>
          <p:cNvSpPr txBox="1"/>
          <p:nvPr/>
        </p:nvSpPr>
        <p:spPr>
          <a:xfrm>
            <a:off x="1781587" y="222496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FFC000"/>
                </a:solidFill>
              </a:rPr>
              <a:t>(3)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270" name="ZoneTexte 269"/>
          <p:cNvSpPr txBox="1"/>
          <p:nvPr/>
        </p:nvSpPr>
        <p:spPr>
          <a:xfrm>
            <a:off x="6192216" y="1538750"/>
            <a:ext cx="4120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FFC000"/>
                </a:solidFill>
              </a:rPr>
              <a:t>(3’)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271" name="ZoneTexte 270"/>
          <p:cNvSpPr txBox="1"/>
          <p:nvPr/>
        </p:nvSpPr>
        <p:spPr>
          <a:xfrm>
            <a:off x="1139020" y="191203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C00000"/>
                </a:solidFill>
              </a:rPr>
              <a:t>(4)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73" name="ZoneTexte 272"/>
          <p:cNvSpPr txBox="1"/>
          <p:nvPr/>
        </p:nvSpPr>
        <p:spPr>
          <a:xfrm>
            <a:off x="6822300" y="1268712"/>
            <a:ext cx="5317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C00000"/>
                </a:solidFill>
              </a:rPr>
              <a:t>(4’)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74" name="ZoneTexte 273"/>
          <p:cNvSpPr txBox="1"/>
          <p:nvPr/>
        </p:nvSpPr>
        <p:spPr>
          <a:xfrm>
            <a:off x="4620809" y="2782745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A</a:t>
            </a:r>
            <a:endParaRPr lang="fr-FR" sz="1600" i="1" dirty="0"/>
          </a:p>
        </p:txBody>
      </p:sp>
      <p:sp>
        <p:nvSpPr>
          <p:cNvPr id="275" name="ZoneTexte 274"/>
          <p:cNvSpPr txBox="1"/>
          <p:nvPr/>
        </p:nvSpPr>
        <p:spPr>
          <a:xfrm>
            <a:off x="4963206" y="194785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B</a:t>
            </a:r>
            <a:endParaRPr lang="fr-FR" sz="1600" i="1" dirty="0"/>
          </a:p>
        </p:txBody>
      </p:sp>
      <p:sp>
        <p:nvSpPr>
          <p:cNvPr id="276" name="ZoneTexte 275"/>
          <p:cNvSpPr txBox="1"/>
          <p:nvPr/>
        </p:nvSpPr>
        <p:spPr>
          <a:xfrm>
            <a:off x="2523918" y="232971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C</a:t>
            </a:r>
            <a:endParaRPr lang="fr-FR" sz="1600" i="1" dirty="0"/>
          </a:p>
        </p:txBody>
      </p:sp>
      <p:sp>
        <p:nvSpPr>
          <p:cNvPr id="277" name="ZoneTexte 276"/>
          <p:cNvSpPr txBox="1"/>
          <p:nvPr/>
        </p:nvSpPr>
        <p:spPr>
          <a:xfrm>
            <a:off x="1500314" y="267008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D</a:t>
            </a:r>
            <a:endParaRPr lang="fr-FR" sz="1600" i="1" dirty="0"/>
          </a:p>
        </p:txBody>
      </p:sp>
      <p:sp>
        <p:nvSpPr>
          <p:cNvPr id="278" name="ZoneTexte 277"/>
          <p:cNvSpPr txBox="1"/>
          <p:nvPr/>
        </p:nvSpPr>
        <p:spPr>
          <a:xfrm>
            <a:off x="627064" y="205671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E</a:t>
            </a:r>
            <a:endParaRPr lang="fr-FR" sz="1600" i="1" dirty="0"/>
          </a:p>
        </p:txBody>
      </p:sp>
      <p:sp>
        <p:nvSpPr>
          <p:cNvPr id="279" name="ZoneTexte 278"/>
          <p:cNvSpPr txBox="1"/>
          <p:nvPr/>
        </p:nvSpPr>
        <p:spPr>
          <a:xfrm>
            <a:off x="5593372" y="1680232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C’</a:t>
            </a:r>
            <a:endParaRPr lang="fr-FR" sz="1600" i="1" dirty="0"/>
          </a:p>
        </p:txBody>
      </p:sp>
      <p:sp>
        <p:nvSpPr>
          <p:cNvPr id="280" name="ZoneTexte 279"/>
          <p:cNvSpPr txBox="1"/>
          <p:nvPr/>
        </p:nvSpPr>
        <p:spPr>
          <a:xfrm>
            <a:off x="7144767" y="199822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D’</a:t>
            </a:r>
            <a:endParaRPr lang="fr-FR" sz="1600" i="1" dirty="0"/>
          </a:p>
        </p:txBody>
      </p:sp>
      <p:sp>
        <p:nvSpPr>
          <p:cNvPr id="281" name="ZoneTexte 280"/>
          <p:cNvSpPr txBox="1"/>
          <p:nvPr/>
        </p:nvSpPr>
        <p:spPr>
          <a:xfrm>
            <a:off x="7504895" y="1419096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E’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3142945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Xavier Pessoles\Desktop\Perso\CCP PSI\Sujet\Images_DAE\DAE_01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" r="33286" b="55023"/>
          <a:stretch/>
        </p:blipFill>
        <p:spPr bwMode="auto">
          <a:xfrm>
            <a:off x="395536" y="449943"/>
            <a:ext cx="8133793" cy="426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33344" y="664156"/>
            <a:ext cx="504056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95536" y="2565752"/>
            <a:ext cx="360040" cy="287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C:\Users\Xavier Pessoles\Desktop\Perso\CCP PSI\Sujet\Images_DAE\DAE_01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2370" r="96931" b="73646"/>
          <a:stretch/>
        </p:blipFill>
        <p:spPr bwMode="auto">
          <a:xfrm>
            <a:off x="2555776" y="5157192"/>
            <a:ext cx="374084" cy="38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500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Xavier Pessoles\Desktop\Perso\CCP PSI\Sujet\Images_DAE\DAE_02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t="17531" r="54283" b="57469"/>
          <a:stretch/>
        </p:blipFill>
        <p:spPr bwMode="auto">
          <a:xfrm>
            <a:off x="611560" y="1484784"/>
            <a:ext cx="367211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Xavier Pessoles\Desktop\Perso\CCP PSI\Sujet\Images_DAE\DAE_03.b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4" t="17467" r="37496" b="57533"/>
          <a:stretch/>
        </p:blipFill>
        <p:spPr bwMode="auto">
          <a:xfrm>
            <a:off x="6734628" y="740229"/>
            <a:ext cx="365760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Xavier Pessoles\Desktop\Perso\CCP PSI\Sujet\Images_DAE\DAE_04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17855" r="37655" b="57591"/>
          <a:stretch/>
        </p:blipFill>
        <p:spPr bwMode="auto">
          <a:xfrm>
            <a:off x="4787731" y="4463143"/>
            <a:ext cx="3628571" cy="239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22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Xavier Pessoles\Desktop\Perso\CCP PSI\Sujet\Images_DAE\DSC0546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87" t="45797" r="5726" b="41033"/>
          <a:stretch/>
        </p:blipFill>
        <p:spPr bwMode="auto">
          <a:xfrm>
            <a:off x="4191000" y="2374901"/>
            <a:ext cx="15113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5148064" y="2374901"/>
            <a:ext cx="288032" cy="3340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2" descr="C:\Users\Xavier Pessoles\Desktop\Perso\CCP PSI\Sujet\Images_DAE\DAE_01.b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65" r="96994" b="69426"/>
          <a:stretch/>
        </p:blipFill>
        <p:spPr bwMode="auto">
          <a:xfrm>
            <a:off x="395537" y="2943225"/>
            <a:ext cx="366464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48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Xavier Pessoles\Desktop\Perso\CCP PSI\Sujet\DAE\FigMeca3D\Meca3D_01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31" b="72796"/>
          <a:stretch/>
        </p:blipFill>
        <p:spPr bwMode="auto">
          <a:xfrm>
            <a:off x="2051720" y="1700808"/>
            <a:ext cx="4287801" cy="265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59832" y="2883926"/>
            <a:ext cx="360040" cy="287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7357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Xavier Pessoles\Desktop\Perso\CCP PSI\Sujet\DAE\FigMeca3D\Meca3D_02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44" r="70622" b="22598"/>
          <a:stretch/>
        </p:blipFill>
        <p:spPr bwMode="auto">
          <a:xfrm>
            <a:off x="5004048" y="3933056"/>
            <a:ext cx="3581816" cy="205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Xavier Pessoles\Desktop\Perso\CCP PSI\Sujet\DAE\FigMeca3D\Meca3D_04.b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30673" r="32308" b="33945"/>
          <a:stretch/>
        </p:blipFill>
        <p:spPr bwMode="auto">
          <a:xfrm>
            <a:off x="6516216" y="769223"/>
            <a:ext cx="2410778" cy="193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/>
          <p:cNvGrpSpPr/>
          <p:nvPr/>
        </p:nvGrpSpPr>
        <p:grpSpPr>
          <a:xfrm>
            <a:off x="130034" y="2420888"/>
            <a:ext cx="2597864" cy="2785868"/>
            <a:chOff x="-1548680" y="620688"/>
            <a:chExt cx="4276578" cy="4586068"/>
          </a:xfrm>
        </p:grpSpPr>
        <p:pic>
          <p:nvPicPr>
            <p:cNvPr id="2053" name="Picture 5" descr="C:\Users\Xavier Pessoles\Desktop\Perso\CCP PSI\Sujet\DAE\FigMeca3D\Meca3D_05.bm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24" t="30880" r="32699" b="22101"/>
            <a:stretch/>
          </p:blipFill>
          <p:spPr bwMode="auto">
            <a:xfrm>
              <a:off x="-1548680" y="620688"/>
              <a:ext cx="4276578" cy="4586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-828600" y="1913206"/>
              <a:ext cx="720080" cy="723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3203848" y="261147"/>
            <a:ext cx="2856111" cy="2312981"/>
            <a:chOff x="3203848" y="261147"/>
            <a:chExt cx="2856111" cy="2312981"/>
          </a:xfrm>
        </p:grpSpPr>
        <p:pic>
          <p:nvPicPr>
            <p:cNvPr id="2051" name="Picture 3" descr="C:\Users\Xavier Pessoles\Desktop\Perso\CCP PSI\Sujet\DAE\FigMeca3D\Meca3D_03.bmp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68" t="30670" r="32340" b="33705"/>
            <a:stretch/>
          </p:blipFill>
          <p:spPr bwMode="auto">
            <a:xfrm>
              <a:off x="3203848" y="261147"/>
              <a:ext cx="2856111" cy="2312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3288726" y="548680"/>
              <a:ext cx="635201" cy="432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25361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Xavier Pessoles\Desktop\Perso\CCP PSI\Sujet\DAE\FigMeca3D\Meca3D_01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22" t="52070" r="3" b="45166"/>
          <a:stretch/>
        </p:blipFill>
        <p:spPr bwMode="auto">
          <a:xfrm>
            <a:off x="0" y="260648"/>
            <a:ext cx="313962" cy="26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Xavier Pessoles\Desktop\Perso\CCP PSI\Sujet\DAE\FigMeca3D\Meca3D_07.b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4" t="29609" r="25236" b="32458"/>
          <a:stretch/>
        </p:blipFill>
        <p:spPr bwMode="auto">
          <a:xfrm>
            <a:off x="1259632" y="1505242"/>
            <a:ext cx="6035040" cy="369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Xavier Pessoles\Desktop\Perso\CCP PSI\Sujet\DAE\FigMeca3D\Meca3D_01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25" t="54220" b="41922"/>
          <a:stretch/>
        </p:blipFill>
        <p:spPr bwMode="auto">
          <a:xfrm>
            <a:off x="683568" y="260648"/>
            <a:ext cx="313962" cy="37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Xavier Pessoles\Desktop\Perso\CCP PSI\Sujet\DAE\FigMeca3D\Meca3D_08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r="79080" b="77067"/>
          <a:stretch/>
        </p:blipFill>
        <p:spPr bwMode="auto">
          <a:xfrm>
            <a:off x="2123728" y="5733256"/>
            <a:ext cx="2550551" cy="81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131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Xavier Pessoles\Desktop\Perso\CCP PSI\Sujet\DAE\FigMeca3D\Meca3D_09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87" r="72237" b="17217"/>
          <a:stretch/>
        </p:blipFill>
        <p:spPr bwMode="auto">
          <a:xfrm>
            <a:off x="1259632" y="2492896"/>
            <a:ext cx="3384868" cy="98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81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68760"/>
            <a:ext cx="4830231" cy="4279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necteur droit avec flèche 4"/>
          <p:cNvCxnSpPr/>
          <p:nvPr/>
        </p:nvCxnSpPr>
        <p:spPr>
          <a:xfrm>
            <a:off x="2339752" y="2780928"/>
            <a:ext cx="1080120" cy="0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28120" y="2457762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Moteur d’assistance </a:t>
            </a:r>
          </a:p>
          <a:p>
            <a:r>
              <a:rPr lang="fr-FR" sz="1200" dirty="0"/>
              <a:t>Embrayage électromagnétique intégré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547664" y="3866564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Cardans</a:t>
            </a: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2339752" y="4005064"/>
            <a:ext cx="1232520" cy="0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339752" y="4005064"/>
            <a:ext cx="360040" cy="792088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64124" y="3249850"/>
            <a:ext cx="195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Transmission par Roue – Vis sans fin (Rapport de réduction 1/46)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2339752" y="3573016"/>
            <a:ext cx="1440160" cy="0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583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DAE\NEW IMAGES\CoupleES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060847"/>
            <a:ext cx="4591795" cy="390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483768" y="530120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Couple au volant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483768" y="4793704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Couple en sortie de colonne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5695156" y="2271354"/>
            <a:ext cx="0" cy="3168352"/>
          </a:xfrm>
          <a:prstGeom prst="straightConnector1">
            <a:avLst/>
          </a:prstGeom>
          <a:ln w="28575">
            <a:solidFill>
              <a:srgbClr val="7030A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211960" y="3900769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Couple d’assistance</a:t>
            </a:r>
          </a:p>
        </p:txBody>
      </p:sp>
    </p:spTree>
    <p:extLst>
      <p:ext uri="{BB962C8B-B14F-4D97-AF65-F5344CB8AC3E}">
        <p14:creationId xmlns:p14="http://schemas.microsoft.com/office/powerpoint/2010/main" val="3226842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323528" y="2064898"/>
            <a:ext cx="5944564" cy="3325862"/>
            <a:chOff x="323528" y="2064898"/>
            <a:chExt cx="5944564" cy="332586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064898"/>
              <a:ext cx="4886143" cy="3325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Connecteur droit avec flèche 4"/>
            <p:cNvCxnSpPr>
              <a:stCxn id="6" idx="1"/>
            </p:cNvCxnSpPr>
            <p:nvPr/>
          </p:nvCxnSpPr>
          <p:spPr>
            <a:xfrm flipH="1">
              <a:off x="2339752" y="4287036"/>
              <a:ext cx="2056132" cy="235732"/>
            </a:xfrm>
            <a:prstGeom prst="straightConnector1">
              <a:avLst/>
            </a:prstGeom>
            <a:ln w="28575"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ZoneTexte 5"/>
            <p:cNvSpPr txBox="1"/>
            <p:nvPr/>
          </p:nvSpPr>
          <p:spPr>
            <a:xfrm>
              <a:off x="4395884" y="3779204"/>
              <a:ext cx="187220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Transmission pignon – crémaillère </a:t>
              </a:r>
            </a:p>
            <a:p>
              <a:endParaRPr lang="fr-FR" sz="1200" dirty="0"/>
            </a:p>
            <a:p>
              <a:r>
                <a:rPr lang="fr-FR" sz="1200" dirty="0"/>
                <a:t>Rayon primitif du pignon : 5,3 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61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-149733" y="597320"/>
            <a:ext cx="3078659" cy="161723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1720" y="2214554"/>
            <a:ext cx="5544459" cy="4568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13669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vers le bas 3"/>
          <p:cNvSpPr/>
          <p:nvPr/>
        </p:nvSpPr>
        <p:spPr>
          <a:xfrm>
            <a:off x="9499890" y="4941168"/>
            <a:ext cx="405180" cy="81934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89752" y="2779343"/>
            <a:ext cx="10446944" cy="172977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d’énergie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389752" y="328111"/>
            <a:ext cx="6473690" cy="155766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d’information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93482" y="908720"/>
            <a:ext cx="1620000" cy="69410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ACQUERIR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kern="0" dirty="0">
                <a:solidFill>
                  <a:prstClr val="black"/>
                </a:solidFill>
                <a:latin typeface="Calibri"/>
              </a:rPr>
              <a:t>Capteurs de couples (jauges), capteurs de position angulaire (potentiomètres)</a:t>
            </a:r>
            <a:endParaRPr kumimoji="0" lang="fr-FR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9792" y="908720"/>
            <a:ext cx="1620000" cy="69410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TRAITER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0" dirty="0">
                <a:solidFill>
                  <a:prstClr val="black"/>
                </a:solidFill>
                <a:latin typeface="Calibri"/>
              </a:rPr>
              <a:t>Carte de commande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04257" y="908720"/>
            <a:ext cx="1620000" cy="709738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COMMUNIQUER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Carte de commande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3482" y="3067151"/>
            <a:ext cx="1620000" cy="687554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ALIMENTER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kern="0" dirty="0">
                <a:solidFill>
                  <a:prstClr val="black"/>
                </a:solidFill>
                <a:latin typeface="Calibri"/>
              </a:rPr>
              <a:t>Batterie de la voiture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Réseau</a:t>
            </a:r>
            <a:r>
              <a:rPr kumimoji="0" lang="fr-FR" sz="11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EDF pour le </a:t>
            </a:r>
            <a:r>
              <a:rPr kumimoji="0" lang="fr-FR" sz="1100" b="0" i="0" u="none" strike="noStrike" kern="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syst</a:t>
            </a:r>
            <a:r>
              <a:rPr kumimoji="0" lang="fr-FR" sz="11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.</a:t>
            </a:r>
            <a:endParaRPr kumimoji="0" lang="fr-FR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99792" y="3067151"/>
            <a:ext cx="1620000" cy="687554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DISTRIBUER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kern="0" dirty="0">
                <a:solidFill>
                  <a:prstClr val="black"/>
                </a:solidFill>
                <a:latin typeface="Calibri"/>
              </a:rPr>
              <a:t>Hacheur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04257" y="3067151"/>
            <a:ext cx="1620000" cy="687554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CONVERTIR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>
                <a:solidFill>
                  <a:prstClr val="black"/>
                </a:solidFill>
                <a:latin typeface="Calibri"/>
              </a:rPr>
              <a:t>Moteur électrique</a:t>
            </a: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63442" y="3067151"/>
            <a:ext cx="1620000" cy="687554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TRANSMETTRE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50" kern="0" dirty="0">
                <a:solidFill>
                  <a:prstClr val="black"/>
                </a:solidFill>
                <a:latin typeface="Calibri"/>
              </a:rPr>
              <a:t>Roue vis sans fin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Pignon crémaillère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50" kern="0" dirty="0">
                <a:solidFill>
                  <a:prstClr val="black"/>
                </a:solidFill>
                <a:latin typeface="Calibri"/>
              </a:rPr>
              <a:t>Cardans</a:t>
            </a:r>
            <a:endParaRPr kumimoji="0" lang="fr-F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892480" y="1885771"/>
            <a:ext cx="1620000" cy="3055397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kern="0" dirty="0">
                <a:solidFill>
                  <a:prstClr val="black"/>
                </a:solidFill>
                <a:latin typeface="Calibri"/>
              </a:rPr>
              <a:t>Orienter les roues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107172" y="1476099"/>
            <a:ext cx="486310" cy="8685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6" name="Connecteur droit avec flèche 15"/>
          <p:cNvCxnSpPr>
            <a:stCxn id="7" idx="3"/>
            <a:endCxn id="8" idx="1"/>
          </p:cNvCxnSpPr>
          <p:nvPr/>
        </p:nvCxnSpPr>
        <p:spPr>
          <a:xfrm>
            <a:off x="2213482" y="1255771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" name="Connecteur droit avec flèche 16"/>
          <p:cNvCxnSpPr>
            <a:stCxn id="8" idx="3"/>
            <a:endCxn id="9" idx="1"/>
          </p:cNvCxnSpPr>
          <p:nvPr/>
        </p:nvCxnSpPr>
        <p:spPr>
          <a:xfrm>
            <a:off x="4319792" y="1255771"/>
            <a:ext cx="484465" cy="7818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8" name="Connecteur droit avec flèche 17"/>
          <p:cNvCxnSpPr>
            <a:stCxn id="9" idx="3"/>
          </p:cNvCxnSpPr>
          <p:nvPr/>
        </p:nvCxnSpPr>
        <p:spPr>
          <a:xfrm>
            <a:off x="6424257" y="1263589"/>
            <a:ext cx="1249185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9" name="Connecteur droit 18"/>
          <p:cNvCxnSpPr/>
          <p:nvPr/>
        </p:nvCxnSpPr>
        <p:spPr>
          <a:xfrm>
            <a:off x="6424257" y="1628800"/>
            <a:ext cx="31229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0" name="Connecteur droit 19"/>
          <p:cNvCxnSpPr/>
          <p:nvPr/>
        </p:nvCxnSpPr>
        <p:spPr>
          <a:xfrm>
            <a:off x="2456637" y="2350241"/>
            <a:ext cx="427991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1" name="Connecteur droit 20"/>
          <p:cNvCxnSpPr/>
          <p:nvPr/>
        </p:nvCxnSpPr>
        <p:spPr>
          <a:xfrm flipV="1">
            <a:off x="6736553" y="1628801"/>
            <a:ext cx="0" cy="72144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2" name="Connecteur droit 21"/>
          <p:cNvCxnSpPr/>
          <p:nvPr/>
        </p:nvCxnSpPr>
        <p:spPr>
          <a:xfrm flipV="1">
            <a:off x="2456637" y="2345711"/>
            <a:ext cx="0" cy="867265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3" name="Connecteur droit 22"/>
          <p:cNvCxnSpPr/>
          <p:nvPr/>
        </p:nvCxnSpPr>
        <p:spPr>
          <a:xfrm>
            <a:off x="2456637" y="3212976"/>
            <a:ext cx="24315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4" name="Connecteur droit 23"/>
          <p:cNvCxnSpPr>
            <a:stCxn id="10" idx="3"/>
            <a:endCxn id="11" idx="1"/>
          </p:cNvCxnSpPr>
          <p:nvPr/>
        </p:nvCxnSpPr>
        <p:spPr>
          <a:xfrm>
            <a:off x="2213482" y="3410928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5" name="Connecteur droit 24"/>
          <p:cNvCxnSpPr>
            <a:stCxn id="11" idx="3"/>
            <a:endCxn id="12" idx="1"/>
          </p:cNvCxnSpPr>
          <p:nvPr/>
        </p:nvCxnSpPr>
        <p:spPr>
          <a:xfrm>
            <a:off x="4319792" y="3410928"/>
            <a:ext cx="48446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6" name="Connecteur droit 25"/>
          <p:cNvCxnSpPr>
            <a:stCxn id="12" idx="3"/>
            <a:endCxn id="13" idx="1"/>
          </p:cNvCxnSpPr>
          <p:nvPr/>
        </p:nvCxnSpPr>
        <p:spPr>
          <a:xfrm>
            <a:off x="6424257" y="3410928"/>
            <a:ext cx="43918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7" name="Connecteur droit 26"/>
          <p:cNvCxnSpPr>
            <a:stCxn id="13" idx="3"/>
            <a:endCxn id="14" idx="1"/>
          </p:cNvCxnSpPr>
          <p:nvPr/>
        </p:nvCxnSpPr>
        <p:spPr>
          <a:xfrm>
            <a:off x="8483442" y="3410928"/>
            <a:ext cx="409038" cy="2542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8" name="Connecteur droit 27"/>
          <p:cNvCxnSpPr/>
          <p:nvPr/>
        </p:nvCxnSpPr>
        <p:spPr>
          <a:xfrm>
            <a:off x="107172" y="3410928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9" name="Connecteur droit 28"/>
          <p:cNvCxnSpPr/>
          <p:nvPr/>
        </p:nvCxnSpPr>
        <p:spPr>
          <a:xfrm flipV="1">
            <a:off x="8302419" y="-1"/>
            <a:ext cx="0" cy="2779343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0" name="Connecteur droit 29"/>
          <p:cNvCxnSpPr/>
          <p:nvPr/>
        </p:nvCxnSpPr>
        <p:spPr>
          <a:xfrm flipH="1">
            <a:off x="107172" y="0"/>
            <a:ext cx="8195247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1" name="Connecteur droit 30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2" name="Connecteur droit 31"/>
          <p:cNvCxnSpPr/>
          <p:nvPr/>
        </p:nvCxnSpPr>
        <p:spPr>
          <a:xfrm flipV="1">
            <a:off x="107172" y="0"/>
            <a:ext cx="0" cy="1043648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3" name="Connecteur droit 32"/>
          <p:cNvCxnSpPr/>
          <p:nvPr/>
        </p:nvCxnSpPr>
        <p:spPr>
          <a:xfrm>
            <a:off x="10512480" y="2121710"/>
            <a:ext cx="409038" cy="2542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4" name="Flèche vers le bas 33"/>
          <p:cNvSpPr/>
          <p:nvPr/>
        </p:nvSpPr>
        <p:spPr>
          <a:xfrm>
            <a:off x="9499890" y="1066427"/>
            <a:ext cx="405180" cy="81934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7172" y="4941168"/>
            <a:ext cx="1445293" cy="819344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Energie électrique</a:t>
            </a:r>
          </a:p>
        </p:txBody>
      </p:sp>
      <p:cxnSp>
        <p:nvCxnSpPr>
          <p:cNvPr id="36" name="Connecteur droit 35"/>
          <p:cNvCxnSpPr/>
          <p:nvPr/>
        </p:nvCxnSpPr>
        <p:spPr>
          <a:xfrm flipV="1">
            <a:off x="259572" y="3412199"/>
            <a:ext cx="0" cy="1528969"/>
          </a:xfrm>
          <a:prstGeom prst="line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7" name="Rectangle 36"/>
          <p:cNvSpPr/>
          <p:nvPr/>
        </p:nvSpPr>
        <p:spPr>
          <a:xfrm>
            <a:off x="2304237" y="4941168"/>
            <a:ext cx="1445293" cy="40967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kern="0" dirty="0">
                <a:solidFill>
                  <a:prstClr val="black"/>
                </a:solidFill>
                <a:latin typeface="Calibri"/>
              </a:rPr>
              <a:t>Energie é</a:t>
            </a:r>
            <a:r>
              <a:rPr kumimoji="0" lang="fr-F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lectrique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456637" y="3412199"/>
            <a:ext cx="0" cy="1528969"/>
          </a:xfrm>
          <a:prstGeom prst="line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9" name="Rectangle 38"/>
          <p:cNvSpPr/>
          <p:nvPr/>
        </p:nvSpPr>
        <p:spPr>
          <a:xfrm>
            <a:off x="4409624" y="4941168"/>
            <a:ext cx="1445293" cy="40967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Energie électrique</a:t>
            </a:r>
          </a:p>
        </p:txBody>
      </p:sp>
      <p:cxnSp>
        <p:nvCxnSpPr>
          <p:cNvPr id="40" name="Connecteur droit 39"/>
          <p:cNvCxnSpPr/>
          <p:nvPr/>
        </p:nvCxnSpPr>
        <p:spPr>
          <a:xfrm flipV="1">
            <a:off x="4562024" y="3412199"/>
            <a:ext cx="0" cy="1528969"/>
          </a:xfrm>
          <a:prstGeom prst="line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41" name="Rectangle 40"/>
          <p:cNvSpPr/>
          <p:nvPr/>
        </p:nvSpPr>
        <p:spPr>
          <a:xfrm>
            <a:off x="6455845" y="4939897"/>
            <a:ext cx="1445293" cy="410943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Energie mécanique</a:t>
            </a:r>
          </a:p>
        </p:txBody>
      </p:sp>
      <p:cxnSp>
        <p:nvCxnSpPr>
          <p:cNvPr id="42" name="Connecteur droit 41"/>
          <p:cNvCxnSpPr/>
          <p:nvPr/>
        </p:nvCxnSpPr>
        <p:spPr>
          <a:xfrm flipV="1">
            <a:off x="6608245" y="3410928"/>
            <a:ext cx="0" cy="1528969"/>
          </a:xfrm>
          <a:prstGeom prst="line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3626597" y="1940569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Ordres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114035" y="-243408"/>
            <a:ext cx="148268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 à acquérir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823727" y="305976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d’autres interfaces H/M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-1188640" y="1052736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issues de d’autres interfaces H/M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120330" y="5770523"/>
            <a:ext cx="2952530" cy="47489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H/M : Homme – Machine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961138" y="591529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Roues  non braquées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87961" y="5760512"/>
            <a:ext cx="2029038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Roues braquées</a:t>
            </a:r>
          </a:p>
        </p:txBody>
      </p:sp>
    </p:spTree>
    <p:extLst>
      <p:ext uri="{BB962C8B-B14F-4D97-AF65-F5344CB8AC3E}">
        <p14:creationId xmlns:p14="http://schemas.microsoft.com/office/powerpoint/2010/main" val="3544495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 flipH="1">
            <a:off x="6729960" y="1878981"/>
            <a:ext cx="201241" cy="469875"/>
            <a:chOff x="1392840" y="2659169"/>
            <a:chExt cx="201241" cy="469875"/>
          </a:xfrm>
        </p:grpSpPr>
        <p:cxnSp>
          <p:nvCxnSpPr>
            <p:cNvPr id="5" name="Connecteur droit 4"/>
            <p:cNvCxnSpPr/>
            <p:nvPr/>
          </p:nvCxnSpPr>
          <p:spPr>
            <a:xfrm flipV="1">
              <a:off x="1593106" y="2737496"/>
              <a:ext cx="1" cy="31826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/>
            <p:cNvCxnSpPr/>
            <p:nvPr/>
          </p:nvCxnSpPr>
          <p:spPr>
            <a:xfrm flipV="1">
              <a:off x="1409445" y="2676409"/>
              <a:ext cx="0" cy="334791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>
              <a:off x="1393957" y="2659169"/>
              <a:ext cx="200124" cy="168790"/>
            </a:xfrm>
            <a:prstGeom prst="arc">
              <a:avLst>
                <a:gd name="adj1" fmla="val 12637509"/>
                <a:gd name="adj2" fmla="val 0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Arc 7"/>
            <p:cNvSpPr/>
            <p:nvPr/>
          </p:nvSpPr>
          <p:spPr>
            <a:xfrm>
              <a:off x="1392840" y="2960254"/>
              <a:ext cx="200124" cy="168790"/>
            </a:xfrm>
            <a:prstGeom prst="arc">
              <a:avLst>
                <a:gd name="adj1" fmla="val 12637509"/>
                <a:gd name="adj2" fmla="val 0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6822300" y="1268712"/>
            <a:ext cx="5317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C00000"/>
                </a:solidFill>
              </a:rPr>
              <a:t>(4’)</a:t>
            </a:r>
            <a:endParaRPr lang="fr-FR" sz="1400" dirty="0">
              <a:solidFill>
                <a:srgbClr val="C00000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 flipV="1">
            <a:off x="5381371" y="2187523"/>
            <a:ext cx="646583" cy="12123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3277424" y="2311521"/>
            <a:ext cx="1325613" cy="248568"/>
          </a:xfrm>
          <a:prstGeom prst="line">
            <a:avLst/>
          </a:prstGeom>
          <a:ln w="127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1054838" y="2580243"/>
            <a:ext cx="0" cy="16709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/>
          <p:cNvGrpSpPr/>
          <p:nvPr/>
        </p:nvGrpSpPr>
        <p:grpSpPr>
          <a:xfrm>
            <a:off x="971521" y="2046375"/>
            <a:ext cx="167500" cy="540072"/>
            <a:chOff x="971521" y="1898796"/>
            <a:chExt cx="167500" cy="540072"/>
          </a:xfrm>
        </p:grpSpPr>
        <p:cxnSp>
          <p:nvCxnSpPr>
            <p:cNvPr id="14" name="Connecteur droit 13"/>
            <p:cNvCxnSpPr/>
            <p:nvPr/>
          </p:nvCxnSpPr>
          <p:spPr>
            <a:xfrm>
              <a:off x="971521" y="1988808"/>
              <a:ext cx="0" cy="3600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>
            <a:xfrm>
              <a:off x="1139020" y="1988808"/>
              <a:ext cx="0" cy="3600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/>
          </p:nvSpPr>
          <p:spPr>
            <a:xfrm>
              <a:off x="971521" y="1943802"/>
              <a:ext cx="167499" cy="900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17" name="Arc 16"/>
            <p:cNvSpPr/>
            <p:nvPr/>
          </p:nvSpPr>
          <p:spPr>
            <a:xfrm flipV="1">
              <a:off x="971521" y="2303850"/>
              <a:ext cx="167500" cy="90012"/>
            </a:xfrm>
            <a:prstGeom prst="arc">
              <a:avLst>
                <a:gd name="adj1" fmla="val 10910480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/>
            <p:cNvSpPr/>
            <p:nvPr/>
          </p:nvSpPr>
          <p:spPr>
            <a:xfrm>
              <a:off x="971522" y="1898796"/>
              <a:ext cx="167499" cy="900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19" name="Arc 18"/>
            <p:cNvSpPr/>
            <p:nvPr/>
          </p:nvSpPr>
          <p:spPr>
            <a:xfrm flipV="1">
              <a:off x="971521" y="2348856"/>
              <a:ext cx="167500" cy="90012"/>
            </a:xfrm>
            <a:prstGeom prst="arc">
              <a:avLst>
                <a:gd name="adj1" fmla="val 9948005"/>
                <a:gd name="adj2" fmla="val 790601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Ellipse 19"/>
          <p:cNvSpPr/>
          <p:nvPr/>
        </p:nvSpPr>
        <p:spPr>
          <a:xfrm rot="5400000">
            <a:off x="3401828" y="1755601"/>
            <a:ext cx="900120" cy="466418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B05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21" name="Connecteur droit 20"/>
          <p:cNvCxnSpPr/>
          <p:nvPr/>
        </p:nvCxnSpPr>
        <p:spPr>
          <a:xfrm flipV="1">
            <a:off x="1440706" y="2585096"/>
            <a:ext cx="1" cy="31826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1055271" y="1924291"/>
            <a:ext cx="0" cy="16709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 flipV="1">
            <a:off x="881508" y="1866351"/>
            <a:ext cx="173764" cy="5794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V="1">
            <a:off x="1441680" y="2464737"/>
            <a:ext cx="880018" cy="16500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e 24"/>
          <p:cNvGrpSpPr/>
          <p:nvPr/>
        </p:nvGrpSpPr>
        <p:grpSpPr>
          <a:xfrm>
            <a:off x="2321698" y="2194700"/>
            <a:ext cx="167500" cy="540072"/>
            <a:chOff x="971521" y="1898796"/>
            <a:chExt cx="167500" cy="540072"/>
          </a:xfrm>
        </p:grpSpPr>
        <p:cxnSp>
          <p:nvCxnSpPr>
            <p:cNvPr id="26" name="Connecteur droit 25"/>
            <p:cNvCxnSpPr/>
            <p:nvPr/>
          </p:nvCxnSpPr>
          <p:spPr>
            <a:xfrm>
              <a:off x="971521" y="1988808"/>
              <a:ext cx="0" cy="36004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139020" y="1988808"/>
              <a:ext cx="0" cy="36004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/>
            <p:cNvSpPr/>
            <p:nvPr/>
          </p:nvSpPr>
          <p:spPr>
            <a:xfrm>
              <a:off x="971521" y="1943802"/>
              <a:ext cx="167499" cy="90012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29" name="Arc 28"/>
            <p:cNvSpPr/>
            <p:nvPr/>
          </p:nvSpPr>
          <p:spPr>
            <a:xfrm flipV="1">
              <a:off x="971521" y="2303850"/>
              <a:ext cx="167500" cy="90012"/>
            </a:xfrm>
            <a:prstGeom prst="arc">
              <a:avLst>
                <a:gd name="adj1" fmla="val 10910480"/>
                <a:gd name="adj2" fmla="val 0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971522" y="1898796"/>
              <a:ext cx="167499" cy="900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31" name="Arc 30"/>
            <p:cNvSpPr/>
            <p:nvPr/>
          </p:nvSpPr>
          <p:spPr>
            <a:xfrm flipV="1">
              <a:off x="971521" y="2348856"/>
              <a:ext cx="167500" cy="90012"/>
            </a:xfrm>
            <a:prstGeom prst="arc">
              <a:avLst>
                <a:gd name="adj1" fmla="val 9948005"/>
                <a:gd name="adj2" fmla="val 790601"/>
              </a:avLst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2" name="Connecteur droit 31"/>
          <p:cNvCxnSpPr/>
          <p:nvPr/>
        </p:nvCxnSpPr>
        <p:spPr>
          <a:xfrm flipV="1">
            <a:off x="2405447" y="2734772"/>
            <a:ext cx="1" cy="1114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V="1">
            <a:off x="2405448" y="2072616"/>
            <a:ext cx="0" cy="16709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 flipV="1">
            <a:off x="2405447" y="2711221"/>
            <a:ext cx="720094" cy="13501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V="1">
            <a:off x="3067858" y="2480283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 flipH="1" flipV="1">
            <a:off x="3067504" y="276760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 flipV="1">
            <a:off x="3067858" y="2505605"/>
            <a:ext cx="0" cy="26331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 flipV="1">
            <a:off x="3067858" y="2498432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 flipV="1">
            <a:off x="3183932" y="2636507"/>
            <a:ext cx="0" cy="2848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 flipV="1">
            <a:off x="3175822" y="2618859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H="1" flipV="1">
            <a:off x="3175136" y="248028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 flipH="1" flipV="1">
            <a:off x="3291897" y="2627507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3331889" y="2604607"/>
            <a:ext cx="26841" cy="819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 flipH="1" flipV="1">
            <a:off x="3170755" y="2480338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flipV="1">
            <a:off x="3210747" y="2457438"/>
            <a:ext cx="26841" cy="819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flipH="1" flipV="1">
            <a:off x="3236626" y="2459465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V="1">
            <a:off x="3352700" y="2590539"/>
            <a:ext cx="49144" cy="92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>
            <a:off x="3224417" y="2464736"/>
            <a:ext cx="702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flipH="1" flipV="1">
            <a:off x="3285770" y="245461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 flipH="1" flipV="1">
            <a:off x="3401844" y="2603588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 flipV="1">
            <a:off x="3421840" y="2642686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 flipV="1">
            <a:off x="3183578" y="2693441"/>
            <a:ext cx="1146006" cy="21489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V="1">
            <a:off x="4309757" y="2426405"/>
            <a:ext cx="0" cy="2848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 flipH="1" flipV="1">
            <a:off x="4193683" y="228126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 flipV="1">
            <a:off x="4193683" y="2289536"/>
            <a:ext cx="0" cy="263318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4193683" y="2546520"/>
            <a:ext cx="116074" cy="146921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 flipV="1">
            <a:off x="3067858" y="2542597"/>
            <a:ext cx="1125825" cy="225007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e 57"/>
          <p:cNvGrpSpPr/>
          <p:nvPr/>
        </p:nvGrpSpPr>
        <p:grpSpPr>
          <a:xfrm rot="19944108">
            <a:off x="4273444" y="1577654"/>
            <a:ext cx="1266716" cy="2092447"/>
            <a:chOff x="3851890" y="1988069"/>
            <a:chExt cx="1266716" cy="2092447"/>
          </a:xfrm>
        </p:grpSpPr>
        <p:grpSp>
          <p:nvGrpSpPr>
            <p:cNvPr id="59" name="Groupe 58"/>
            <p:cNvGrpSpPr/>
            <p:nvPr/>
          </p:nvGrpSpPr>
          <p:grpSpPr>
            <a:xfrm rot="9231718">
              <a:off x="4420154" y="2995525"/>
              <a:ext cx="167500" cy="540072"/>
              <a:chOff x="971521" y="1898796"/>
              <a:chExt cx="167500" cy="540072"/>
            </a:xfrm>
          </p:grpSpPr>
          <p:cxnSp>
            <p:nvCxnSpPr>
              <p:cNvPr id="62" name="Connecteur droit 61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Ellipse 63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7030A0"/>
                    </a:solidFill>
                  </a:ln>
                  <a:noFill/>
                </a:endParaRPr>
              </a:p>
            </p:txBody>
          </p:sp>
          <p:sp>
            <p:nvSpPr>
              <p:cNvPr id="65" name="Arc 64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7030A0"/>
                    </a:solidFill>
                  </a:ln>
                </a:endParaRPr>
              </a:p>
            </p:txBody>
          </p:sp>
          <p:sp>
            <p:nvSpPr>
              <p:cNvPr id="66" name="Ellipse 65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67" name="Arc 66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60" name="Connecteur droit 59"/>
            <p:cNvCxnSpPr/>
            <p:nvPr/>
          </p:nvCxnSpPr>
          <p:spPr>
            <a:xfrm flipH="1" flipV="1">
              <a:off x="3851890" y="1988069"/>
              <a:ext cx="518296" cy="103507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 rot="1655892" flipH="1" flipV="1">
              <a:off x="4445638" y="3595102"/>
              <a:ext cx="672968" cy="48541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e 67"/>
          <p:cNvGrpSpPr/>
          <p:nvPr/>
        </p:nvGrpSpPr>
        <p:grpSpPr>
          <a:xfrm>
            <a:off x="4960026" y="2183075"/>
            <a:ext cx="421345" cy="313535"/>
            <a:chOff x="5288836" y="1917450"/>
            <a:chExt cx="421345" cy="313535"/>
          </a:xfrm>
        </p:grpSpPr>
        <p:cxnSp>
          <p:nvCxnSpPr>
            <p:cNvPr id="69" name="Connecteur droit 68"/>
            <p:cNvCxnSpPr/>
            <p:nvPr/>
          </p:nvCxnSpPr>
          <p:spPr>
            <a:xfrm flipV="1">
              <a:off x="5290177" y="1984189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 flipH="1" flipV="1">
              <a:off x="5288837" y="1984189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/>
            <p:cNvCxnSpPr/>
            <p:nvPr/>
          </p:nvCxnSpPr>
          <p:spPr>
            <a:xfrm flipV="1">
              <a:off x="5288836" y="1921898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/>
            <p:cNvCxnSpPr/>
            <p:nvPr/>
          </p:nvCxnSpPr>
          <p:spPr>
            <a:xfrm>
              <a:off x="5293146" y="1986412"/>
              <a:ext cx="53727" cy="234534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 flipH="1" flipV="1">
              <a:off x="5288836" y="2158414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/>
            <p:cNvCxnSpPr/>
            <p:nvPr/>
          </p:nvCxnSpPr>
          <p:spPr>
            <a:xfrm flipV="1">
              <a:off x="5348295" y="2047369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74"/>
            <p:cNvCxnSpPr/>
            <p:nvPr/>
          </p:nvCxnSpPr>
          <p:spPr>
            <a:xfrm flipV="1">
              <a:off x="5346873" y="1986412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/>
            <p:cNvCxnSpPr/>
            <p:nvPr/>
          </p:nvCxnSpPr>
          <p:spPr>
            <a:xfrm flipV="1">
              <a:off x="5346873" y="2152823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/>
            <p:nvPr/>
          </p:nvCxnSpPr>
          <p:spPr>
            <a:xfrm flipH="1" flipV="1">
              <a:off x="5652144" y="1917450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77"/>
            <p:cNvCxnSpPr/>
            <p:nvPr/>
          </p:nvCxnSpPr>
          <p:spPr>
            <a:xfrm flipV="1">
              <a:off x="5710181" y="1986412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/>
            <p:nvPr/>
          </p:nvCxnSpPr>
          <p:spPr>
            <a:xfrm flipH="1">
              <a:off x="5293146" y="2056760"/>
              <a:ext cx="55149" cy="108091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Connecteur droit 79"/>
          <p:cNvCxnSpPr/>
          <p:nvPr/>
        </p:nvCxnSpPr>
        <p:spPr>
          <a:xfrm flipV="1">
            <a:off x="4298349" y="2379276"/>
            <a:ext cx="685958" cy="12861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e 80"/>
          <p:cNvGrpSpPr/>
          <p:nvPr/>
        </p:nvGrpSpPr>
        <p:grpSpPr>
          <a:xfrm rot="5400000">
            <a:off x="627144" y="1791933"/>
            <a:ext cx="359968" cy="148760"/>
            <a:chOff x="1344635" y="4134565"/>
            <a:chExt cx="359968" cy="148760"/>
          </a:xfrm>
        </p:grpSpPr>
        <p:sp>
          <p:nvSpPr>
            <p:cNvPr id="82" name="Rectangle 81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3" name="Connecteur droit 82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e 83"/>
          <p:cNvGrpSpPr/>
          <p:nvPr/>
        </p:nvGrpSpPr>
        <p:grpSpPr>
          <a:xfrm>
            <a:off x="4809060" y="3515083"/>
            <a:ext cx="359968" cy="148760"/>
            <a:chOff x="1344635" y="4134565"/>
            <a:chExt cx="359968" cy="148760"/>
          </a:xfrm>
        </p:grpSpPr>
        <p:sp>
          <p:nvSpPr>
            <p:cNvPr id="85" name="Rectangle 84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6" name="Connecteur droit 85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Connecteur droit 86"/>
          <p:cNvCxnSpPr/>
          <p:nvPr/>
        </p:nvCxnSpPr>
        <p:spPr>
          <a:xfrm flipV="1">
            <a:off x="4989044" y="2908331"/>
            <a:ext cx="0" cy="61068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e 87"/>
          <p:cNvGrpSpPr/>
          <p:nvPr/>
        </p:nvGrpSpPr>
        <p:grpSpPr>
          <a:xfrm rot="20895875">
            <a:off x="5616625" y="2683245"/>
            <a:ext cx="359968" cy="148760"/>
            <a:chOff x="1344635" y="4134565"/>
            <a:chExt cx="359968" cy="148760"/>
          </a:xfrm>
        </p:grpSpPr>
        <p:sp>
          <p:nvSpPr>
            <p:cNvPr id="89" name="Rectangle 88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0" name="Connecteur droit 89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Connecteur droit 90"/>
          <p:cNvCxnSpPr/>
          <p:nvPr/>
        </p:nvCxnSpPr>
        <p:spPr>
          <a:xfrm flipV="1">
            <a:off x="5225167" y="2510562"/>
            <a:ext cx="516989" cy="9694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>
            <a:stCxn id="89" idx="0"/>
          </p:cNvCxnSpPr>
          <p:nvPr/>
        </p:nvCxnSpPr>
        <p:spPr>
          <a:xfrm>
            <a:off x="5781481" y="2684800"/>
            <a:ext cx="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>
            <a:stCxn id="89" idx="0"/>
          </p:cNvCxnSpPr>
          <p:nvPr/>
        </p:nvCxnSpPr>
        <p:spPr>
          <a:xfrm flipH="1" flipV="1">
            <a:off x="5748262" y="2502048"/>
            <a:ext cx="33219" cy="18275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 flipH="1" flipV="1">
            <a:off x="5191948" y="2439852"/>
            <a:ext cx="33219" cy="18275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e 94"/>
          <p:cNvGrpSpPr/>
          <p:nvPr/>
        </p:nvGrpSpPr>
        <p:grpSpPr>
          <a:xfrm flipH="1">
            <a:off x="5942987" y="870126"/>
            <a:ext cx="1756450" cy="1307490"/>
            <a:chOff x="1564888" y="3351996"/>
            <a:chExt cx="1756450" cy="1307490"/>
          </a:xfrm>
        </p:grpSpPr>
        <p:cxnSp>
          <p:nvCxnSpPr>
            <p:cNvPr id="96" name="Connecteur droit 95"/>
            <p:cNvCxnSpPr/>
            <p:nvPr/>
          </p:nvCxnSpPr>
          <p:spPr>
            <a:xfrm flipV="1">
              <a:off x="1886978" y="4245910"/>
              <a:ext cx="0" cy="16709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e 96"/>
            <p:cNvGrpSpPr/>
            <p:nvPr/>
          </p:nvGrpSpPr>
          <p:grpSpPr>
            <a:xfrm>
              <a:off x="1803661" y="3712042"/>
              <a:ext cx="167500" cy="540072"/>
              <a:chOff x="971521" y="1898796"/>
              <a:chExt cx="167500" cy="540072"/>
            </a:xfrm>
          </p:grpSpPr>
          <p:cxnSp>
            <p:nvCxnSpPr>
              <p:cNvPr id="114" name="Connecteur droit 113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necteur droit 114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Ellipse 115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117" name="Arc 116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119" name="Arc 118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98" name="Connecteur droit 97"/>
            <p:cNvCxnSpPr/>
            <p:nvPr/>
          </p:nvCxnSpPr>
          <p:spPr>
            <a:xfrm flipV="1">
              <a:off x="1887411" y="3589958"/>
              <a:ext cx="0" cy="16709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/>
            <p:nvPr/>
          </p:nvCxnSpPr>
          <p:spPr>
            <a:xfrm flipH="1" flipV="1">
              <a:off x="1713648" y="3532018"/>
              <a:ext cx="173764" cy="5794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>
              <a:stCxn id="152" idx="2"/>
            </p:cNvCxnSpPr>
            <p:nvPr/>
          </p:nvCxnSpPr>
          <p:spPr>
            <a:xfrm flipV="1">
              <a:off x="2514264" y="4277983"/>
              <a:ext cx="639574" cy="26750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e 100"/>
            <p:cNvGrpSpPr/>
            <p:nvPr/>
          </p:nvGrpSpPr>
          <p:grpSpPr>
            <a:xfrm>
              <a:off x="3153838" y="4007946"/>
              <a:ext cx="167500" cy="540072"/>
              <a:chOff x="971521" y="1898796"/>
              <a:chExt cx="167500" cy="540072"/>
            </a:xfrm>
          </p:grpSpPr>
          <p:cxnSp>
            <p:nvCxnSpPr>
              <p:cNvPr id="108" name="Connecteur droit 107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108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Ellipse 109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111" name="Arc 110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113" name="Arc 112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02" name="Connecteur droit 101"/>
            <p:cNvCxnSpPr/>
            <p:nvPr/>
          </p:nvCxnSpPr>
          <p:spPr>
            <a:xfrm flipV="1">
              <a:off x="3237587" y="4548018"/>
              <a:ext cx="1" cy="1114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 flipV="1">
              <a:off x="3237588" y="3885862"/>
              <a:ext cx="0" cy="16709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e 103"/>
            <p:cNvGrpSpPr/>
            <p:nvPr/>
          </p:nvGrpSpPr>
          <p:grpSpPr>
            <a:xfrm rot="5400000">
              <a:off x="1459284" y="3457600"/>
              <a:ext cx="359968" cy="148760"/>
              <a:chOff x="1344635" y="4134565"/>
              <a:chExt cx="359968" cy="148760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1344635" y="4134565"/>
                <a:ext cx="359968" cy="148760"/>
              </a:xfrm>
              <a:prstGeom prst="rect">
                <a:avLst/>
              </a:prstGeom>
              <a:pattFill prst="ltUpDiag">
                <a:fgClr>
                  <a:srgbClr val="7030A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07" name="Connecteur droit 106"/>
              <p:cNvCxnSpPr/>
              <p:nvPr/>
            </p:nvCxnSpPr>
            <p:spPr>
              <a:xfrm>
                <a:off x="1344635" y="4145658"/>
                <a:ext cx="35996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5" name="Connecteur droit 104"/>
            <p:cNvCxnSpPr>
              <a:stCxn id="152" idx="7"/>
            </p:cNvCxnSpPr>
            <p:nvPr/>
          </p:nvCxnSpPr>
          <p:spPr>
            <a:xfrm flipH="1" flipV="1">
              <a:off x="1887411" y="4007948"/>
              <a:ext cx="486414" cy="47936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Arc 119"/>
          <p:cNvSpPr/>
          <p:nvPr/>
        </p:nvSpPr>
        <p:spPr>
          <a:xfrm>
            <a:off x="5605258" y="3018526"/>
            <a:ext cx="468000" cy="900000"/>
          </a:xfrm>
          <a:prstGeom prst="arc">
            <a:avLst>
              <a:gd name="adj1" fmla="val 13065822"/>
              <a:gd name="adj2" fmla="val 6257617"/>
            </a:avLst>
          </a:prstGeom>
          <a:ln w="28575">
            <a:solidFill>
              <a:srgbClr val="00B050"/>
            </a:solidFill>
            <a:headEnd type="stealth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ZoneTexte 121"/>
              <p:cNvSpPr txBox="1"/>
              <p:nvPr/>
            </p:nvSpPr>
            <p:spPr>
              <a:xfrm>
                <a:off x="790507" y="2934197"/>
                <a:ext cx="466538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2" name="ZoneTexte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07" y="2934197"/>
                <a:ext cx="466538" cy="40479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Arc 122"/>
          <p:cNvSpPr/>
          <p:nvPr/>
        </p:nvSpPr>
        <p:spPr>
          <a:xfrm rot="5400000">
            <a:off x="903784" y="2652260"/>
            <a:ext cx="234762" cy="451464"/>
          </a:xfrm>
          <a:prstGeom prst="arc">
            <a:avLst>
              <a:gd name="adj1" fmla="val 13065822"/>
              <a:gd name="adj2" fmla="val 6257617"/>
            </a:avLst>
          </a:prstGeom>
          <a:ln w="28575">
            <a:solidFill>
              <a:srgbClr val="7030A0"/>
            </a:solidFill>
            <a:headEnd type="stealth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24" name="Connecteur droit 123"/>
          <p:cNvCxnSpPr/>
          <p:nvPr/>
        </p:nvCxnSpPr>
        <p:spPr>
          <a:xfrm flipH="1">
            <a:off x="1659641" y="4149096"/>
            <a:ext cx="745806" cy="1590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/>
          <p:nvPr/>
        </p:nvCxnSpPr>
        <p:spPr>
          <a:xfrm>
            <a:off x="2401432" y="4149096"/>
            <a:ext cx="515126" cy="36004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/>
          <p:nvPr/>
        </p:nvCxnSpPr>
        <p:spPr>
          <a:xfrm flipV="1">
            <a:off x="2405448" y="3441143"/>
            <a:ext cx="0" cy="70451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ZoneTexte 126"/>
              <p:cNvSpPr txBox="1"/>
              <p:nvPr/>
            </p:nvSpPr>
            <p:spPr>
              <a:xfrm>
                <a:off x="1335890" y="4109046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7" name="ZoneTexte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890" y="4109046"/>
                <a:ext cx="367985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22951" r="-26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ZoneTexte 127"/>
              <p:cNvSpPr txBox="1"/>
              <p:nvPr/>
            </p:nvSpPr>
            <p:spPr>
              <a:xfrm>
                <a:off x="2909439" y="4342178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8" name="ZoneTexte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439" y="4342178"/>
                <a:ext cx="371384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22951" r="-27869"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ZoneTexte 128"/>
              <p:cNvSpPr txBox="1"/>
              <p:nvPr/>
            </p:nvSpPr>
            <p:spPr>
              <a:xfrm>
                <a:off x="2475002" y="3283860"/>
                <a:ext cx="3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9" name="ZoneTexte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02" y="3283860"/>
                <a:ext cx="353750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23333" r="-275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ZoneTexte 129"/>
          <p:cNvSpPr txBox="1"/>
          <p:nvPr/>
        </p:nvSpPr>
        <p:spPr>
          <a:xfrm>
            <a:off x="4800873" y="3647604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131" name="ZoneTexte 130"/>
          <p:cNvSpPr txBox="1"/>
          <p:nvPr/>
        </p:nvSpPr>
        <p:spPr>
          <a:xfrm>
            <a:off x="375348" y="1767880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5930422" y="259514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133" name="ZoneTexte 132"/>
          <p:cNvSpPr txBox="1"/>
          <p:nvPr/>
        </p:nvSpPr>
        <p:spPr>
          <a:xfrm>
            <a:off x="7699438" y="948313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134" name="ZoneTexte 133"/>
          <p:cNvSpPr txBox="1"/>
          <p:nvPr/>
        </p:nvSpPr>
        <p:spPr>
          <a:xfrm>
            <a:off x="5261457" y="3153055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00B050"/>
                </a:solidFill>
              </a:rPr>
              <a:t>(1)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2830623" y="215045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00B0F0"/>
                </a:solidFill>
              </a:rPr>
              <a:t>(2)</a:t>
            </a:r>
            <a:endParaRPr lang="fr-FR" sz="1400" dirty="0">
              <a:solidFill>
                <a:srgbClr val="00B0F0"/>
              </a:solidFill>
            </a:endParaRPr>
          </a:p>
        </p:txBody>
      </p:sp>
      <p:sp>
        <p:nvSpPr>
          <p:cNvPr id="136" name="ZoneTexte 135"/>
          <p:cNvSpPr txBox="1"/>
          <p:nvPr/>
        </p:nvSpPr>
        <p:spPr>
          <a:xfrm>
            <a:off x="1781587" y="222496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FFC000"/>
                </a:solidFill>
              </a:rPr>
              <a:t>(3)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137" name="ZoneTexte 136"/>
          <p:cNvSpPr txBox="1"/>
          <p:nvPr/>
        </p:nvSpPr>
        <p:spPr>
          <a:xfrm>
            <a:off x="6192216" y="1538750"/>
            <a:ext cx="4120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FFC000"/>
                </a:solidFill>
              </a:rPr>
              <a:t>(3’)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138" name="ZoneTexte 137"/>
          <p:cNvSpPr txBox="1"/>
          <p:nvPr/>
        </p:nvSpPr>
        <p:spPr>
          <a:xfrm>
            <a:off x="1139020" y="205961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C00000"/>
                </a:solidFill>
              </a:rPr>
              <a:t>(4)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139" name="ZoneTexte 138"/>
          <p:cNvSpPr txBox="1"/>
          <p:nvPr/>
        </p:nvSpPr>
        <p:spPr>
          <a:xfrm>
            <a:off x="4620809" y="2782745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A</a:t>
            </a:r>
            <a:endParaRPr lang="fr-FR" sz="1600" i="1" dirty="0"/>
          </a:p>
        </p:txBody>
      </p:sp>
      <p:sp>
        <p:nvSpPr>
          <p:cNvPr id="140" name="ZoneTexte 139"/>
          <p:cNvSpPr txBox="1"/>
          <p:nvPr/>
        </p:nvSpPr>
        <p:spPr>
          <a:xfrm>
            <a:off x="4963206" y="194785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B</a:t>
            </a:r>
            <a:endParaRPr lang="fr-FR" sz="1600" i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2523918" y="232971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C</a:t>
            </a:r>
            <a:endParaRPr lang="fr-FR" sz="1600" i="1" dirty="0"/>
          </a:p>
        </p:txBody>
      </p:sp>
      <p:sp>
        <p:nvSpPr>
          <p:cNvPr id="142" name="ZoneTexte 141"/>
          <p:cNvSpPr txBox="1"/>
          <p:nvPr/>
        </p:nvSpPr>
        <p:spPr>
          <a:xfrm>
            <a:off x="1349801" y="262750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D</a:t>
            </a:r>
            <a:endParaRPr lang="fr-FR" sz="1600" i="1" dirty="0"/>
          </a:p>
        </p:txBody>
      </p:sp>
      <p:sp>
        <p:nvSpPr>
          <p:cNvPr id="143" name="ZoneTexte 142"/>
          <p:cNvSpPr txBox="1"/>
          <p:nvPr/>
        </p:nvSpPr>
        <p:spPr>
          <a:xfrm>
            <a:off x="627064" y="220429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E</a:t>
            </a:r>
            <a:endParaRPr lang="fr-FR" sz="1600" i="1" dirty="0"/>
          </a:p>
        </p:txBody>
      </p:sp>
      <p:sp>
        <p:nvSpPr>
          <p:cNvPr id="144" name="ZoneTexte 143"/>
          <p:cNvSpPr txBox="1"/>
          <p:nvPr/>
        </p:nvSpPr>
        <p:spPr>
          <a:xfrm>
            <a:off x="5593372" y="1680232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C’</a:t>
            </a:r>
            <a:endParaRPr lang="fr-FR" sz="1600" i="1" dirty="0"/>
          </a:p>
        </p:txBody>
      </p:sp>
      <p:sp>
        <p:nvSpPr>
          <p:cNvPr id="145" name="ZoneTexte 144"/>
          <p:cNvSpPr txBox="1"/>
          <p:nvPr/>
        </p:nvSpPr>
        <p:spPr>
          <a:xfrm>
            <a:off x="6908132" y="199822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D’</a:t>
            </a:r>
            <a:endParaRPr lang="fr-FR" sz="1600" i="1" dirty="0"/>
          </a:p>
        </p:txBody>
      </p:sp>
      <p:sp>
        <p:nvSpPr>
          <p:cNvPr id="146" name="ZoneTexte 145"/>
          <p:cNvSpPr txBox="1"/>
          <p:nvPr/>
        </p:nvSpPr>
        <p:spPr>
          <a:xfrm>
            <a:off x="7504895" y="1419096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E’</a:t>
            </a:r>
            <a:endParaRPr lang="fr-FR" sz="1600" i="1" dirty="0"/>
          </a:p>
        </p:txBody>
      </p:sp>
      <p:cxnSp>
        <p:nvCxnSpPr>
          <p:cNvPr id="147" name="Connecteur droit 146"/>
          <p:cNvCxnSpPr/>
          <p:nvPr/>
        </p:nvCxnSpPr>
        <p:spPr>
          <a:xfrm flipV="1">
            <a:off x="1257045" y="2524009"/>
            <a:ext cx="0" cy="33479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/>
          <p:cNvCxnSpPr/>
          <p:nvPr/>
        </p:nvCxnSpPr>
        <p:spPr>
          <a:xfrm flipH="1" flipV="1">
            <a:off x="1055271" y="2342280"/>
            <a:ext cx="232148" cy="29028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Arc 148"/>
          <p:cNvSpPr/>
          <p:nvPr/>
        </p:nvSpPr>
        <p:spPr>
          <a:xfrm>
            <a:off x="1241557" y="2506769"/>
            <a:ext cx="200124" cy="168790"/>
          </a:xfrm>
          <a:prstGeom prst="arc">
            <a:avLst>
              <a:gd name="adj1" fmla="val 12637509"/>
              <a:gd name="adj2" fmla="val 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Ellipse 149"/>
          <p:cNvSpPr/>
          <p:nvPr/>
        </p:nvSpPr>
        <p:spPr>
          <a:xfrm>
            <a:off x="1267534" y="2578191"/>
            <a:ext cx="164535" cy="16453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Arc 150"/>
          <p:cNvSpPr/>
          <p:nvPr/>
        </p:nvSpPr>
        <p:spPr>
          <a:xfrm>
            <a:off x="1240440" y="2807854"/>
            <a:ext cx="200124" cy="168790"/>
          </a:xfrm>
          <a:prstGeom prst="arc">
            <a:avLst>
              <a:gd name="adj1" fmla="val 12637509"/>
              <a:gd name="adj2" fmla="val 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Ellipse 151"/>
          <p:cNvSpPr/>
          <p:nvPr/>
        </p:nvSpPr>
        <p:spPr>
          <a:xfrm>
            <a:off x="6750061" y="1981348"/>
            <a:ext cx="164535" cy="16453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ZoneTexte 152"/>
          <p:cNvSpPr txBox="1"/>
          <p:nvPr/>
        </p:nvSpPr>
        <p:spPr>
          <a:xfrm>
            <a:off x="3467421" y="2214300"/>
            <a:ext cx="36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F</a:t>
            </a:r>
          </a:p>
        </p:txBody>
      </p:sp>
      <p:sp>
        <p:nvSpPr>
          <p:cNvPr id="155" name="ZoneTexte 154"/>
          <p:cNvSpPr txBox="1"/>
          <p:nvPr/>
        </p:nvSpPr>
        <p:spPr>
          <a:xfrm>
            <a:off x="6192216" y="3271866"/>
            <a:ext cx="2268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+ Réducteur Roue et Vis sans fin</a:t>
            </a:r>
          </a:p>
        </p:txBody>
      </p:sp>
    </p:spTree>
    <p:extLst>
      <p:ext uri="{BB962C8B-B14F-4D97-AF65-F5344CB8AC3E}">
        <p14:creationId xmlns:p14="http://schemas.microsoft.com/office/powerpoint/2010/main" val="2382526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 flipH="1">
            <a:off x="6729960" y="1878981"/>
            <a:ext cx="201241" cy="469875"/>
            <a:chOff x="1392840" y="2659169"/>
            <a:chExt cx="201241" cy="469875"/>
          </a:xfrm>
        </p:grpSpPr>
        <p:cxnSp>
          <p:nvCxnSpPr>
            <p:cNvPr id="5" name="Connecteur droit 4"/>
            <p:cNvCxnSpPr/>
            <p:nvPr/>
          </p:nvCxnSpPr>
          <p:spPr>
            <a:xfrm flipV="1">
              <a:off x="1593106" y="2737496"/>
              <a:ext cx="1" cy="31826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/>
            <p:cNvCxnSpPr/>
            <p:nvPr/>
          </p:nvCxnSpPr>
          <p:spPr>
            <a:xfrm flipV="1">
              <a:off x="1409445" y="2676409"/>
              <a:ext cx="0" cy="334791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>
              <a:off x="1393957" y="2659169"/>
              <a:ext cx="200124" cy="168790"/>
            </a:xfrm>
            <a:prstGeom prst="arc">
              <a:avLst>
                <a:gd name="adj1" fmla="val 12637509"/>
                <a:gd name="adj2" fmla="val 0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Arc 7"/>
            <p:cNvSpPr/>
            <p:nvPr/>
          </p:nvSpPr>
          <p:spPr>
            <a:xfrm>
              <a:off x="1392840" y="2960254"/>
              <a:ext cx="200124" cy="168790"/>
            </a:xfrm>
            <a:prstGeom prst="arc">
              <a:avLst>
                <a:gd name="adj1" fmla="val 12637509"/>
                <a:gd name="adj2" fmla="val 0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6822300" y="1268712"/>
            <a:ext cx="5317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C00000"/>
                </a:solidFill>
              </a:rPr>
              <a:t>(4’)</a:t>
            </a:r>
            <a:endParaRPr lang="fr-FR" sz="1400" dirty="0">
              <a:solidFill>
                <a:srgbClr val="C00000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 flipV="1">
            <a:off x="5381371" y="2187523"/>
            <a:ext cx="646583" cy="12123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3277424" y="2311521"/>
            <a:ext cx="1325613" cy="248568"/>
          </a:xfrm>
          <a:prstGeom prst="line">
            <a:avLst/>
          </a:prstGeom>
          <a:ln w="127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1054838" y="2580243"/>
            <a:ext cx="0" cy="16709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/>
          <p:cNvGrpSpPr/>
          <p:nvPr/>
        </p:nvGrpSpPr>
        <p:grpSpPr>
          <a:xfrm>
            <a:off x="971521" y="2046375"/>
            <a:ext cx="167500" cy="540072"/>
            <a:chOff x="971521" y="1898796"/>
            <a:chExt cx="167500" cy="540072"/>
          </a:xfrm>
        </p:grpSpPr>
        <p:cxnSp>
          <p:nvCxnSpPr>
            <p:cNvPr id="14" name="Connecteur droit 13"/>
            <p:cNvCxnSpPr/>
            <p:nvPr/>
          </p:nvCxnSpPr>
          <p:spPr>
            <a:xfrm>
              <a:off x="971521" y="1988808"/>
              <a:ext cx="0" cy="3600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>
            <a:xfrm>
              <a:off x="1139020" y="1988808"/>
              <a:ext cx="0" cy="3600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/>
          </p:nvSpPr>
          <p:spPr>
            <a:xfrm>
              <a:off x="971521" y="1943802"/>
              <a:ext cx="167499" cy="900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17" name="Arc 16"/>
            <p:cNvSpPr/>
            <p:nvPr/>
          </p:nvSpPr>
          <p:spPr>
            <a:xfrm flipV="1">
              <a:off x="971521" y="2303850"/>
              <a:ext cx="167500" cy="90012"/>
            </a:xfrm>
            <a:prstGeom prst="arc">
              <a:avLst>
                <a:gd name="adj1" fmla="val 10910480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/>
            <p:cNvSpPr/>
            <p:nvPr/>
          </p:nvSpPr>
          <p:spPr>
            <a:xfrm>
              <a:off x="971522" y="1898796"/>
              <a:ext cx="167499" cy="900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19" name="Arc 18"/>
            <p:cNvSpPr/>
            <p:nvPr/>
          </p:nvSpPr>
          <p:spPr>
            <a:xfrm flipV="1">
              <a:off x="971521" y="2348856"/>
              <a:ext cx="167500" cy="90012"/>
            </a:xfrm>
            <a:prstGeom prst="arc">
              <a:avLst>
                <a:gd name="adj1" fmla="val 9948005"/>
                <a:gd name="adj2" fmla="val 790601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Ellipse 19"/>
          <p:cNvSpPr/>
          <p:nvPr/>
        </p:nvSpPr>
        <p:spPr>
          <a:xfrm rot="5400000">
            <a:off x="3401828" y="1755601"/>
            <a:ext cx="900120" cy="466418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B05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21" name="Connecteur droit 20"/>
          <p:cNvCxnSpPr/>
          <p:nvPr/>
        </p:nvCxnSpPr>
        <p:spPr>
          <a:xfrm flipV="1">
            <a:off x="1440706" y="2585096"/>
            <a:ext cx="1" cy="31826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1055271" y="1924291"/>
            <a:ext cx="0" cy="16709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 flipV="1">
            <a:off x="881508" y="1866351"/>
            <a:ext cx="173764" cy="5794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V="1">
            <a:off x="1441680" y="2464737"/>
            <a:ext cx="880018" cy="16500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e 24"/>
          <p:cNvGrpSpPr/>
          <p:nvPr/>
        </p:nvGrpSpPr>
        <p:grpSpPr>
          <a:xfrm>
            <a:off x="2321698" y="2194700"/>
            <a:ext cx="167500" cy="540072"/>
            <a:chOff x="971521" y="1898796"/>
            <a:chExt cx="167500" cy="540072"/>
          </a:xfrm>
        </p:grpSpPr>
        <p:cxnSp>
          <p:nvCxnSpPr>
            <p:cNvPr id="26" name="Connecteur droit 25"/>
            <p:cNvCxnSpPr/>
            <p:nvPr/>
          </p:nvCxnSpPr>
          <p:spPr>
            <a:xfrm>
              <a:off x="971521" y="1988808"/>
              <a:ext cx="0" cy="36004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139020" y="1988808"/>
              <a:ext cx="0" cy="36004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/>
            <p:cNvSpPr/>
            <p:nvPr/>
          </p:nvSpPr>
          <p:spPr>
            <a:xfrm>
              <a:off x="971521" y="1943802"/>
              <a:ext cx="167499" cy="90012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29" name="Arc 28"/>
            <p:cNvSpPr/>
            <p:nvPr/>
          </p:nvSpPr>
          <p:spPr>
            <a:xfrm flipV="1">
              <a:off x="971521" y="2303850"/>
              <a:ext cx="167500" cy="90012"/>
            </a:xfrm>
            <a:prstGeom prst="arc">
              <a:avLst>
                <a:gd name="adj1" fmla="val 10910480"/>
                <a:gd name="adj2" fmla="val 0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971522" y="1898796"/>
              <a:ext cx="167499" cy="900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31" name="Arc 30"/>
            <p:cNvSpPr/>
            <p:nvPr/>
          </p:nvSpPr>
          <p:spPr>
            <a:xfrm flipV="1">
              <a:off x="971521" y="2348856"/>
              <a:ext cx="167500" cy="90012"/>
            </a:xfrm>
            <a:prstGeom prst="arc">
              <a:avLst>
                <a:gd name="adj1" fmla="val 9948005"/>
                <a:gd name="adj2" fmla="val 790601"/>
              </a:avLst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2" name="Connecteur droit 31"/>
          <p:cNvCxnSpPr/>
          <p:nvPr/>
        </p:nvCxnSpPr>
        <p:spPr>
          <a:xfrm flipV="1">
            <a:off x="2405447" y="2734772"/>
            <a:ext cx="1" cy="1114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V="1">
            <a:off x="2405448" y="2072616"/>
            <a:ext cx="0" cy="16709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 flipV="1">
            <a:off x="2405447" y="2711221"/>
            <a:ext cx="720094" cy="13501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V="1">
            <a:off x="3067858" y="2480283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 flipH="1" flipV="1">
            <a:off x="3067504" y="276760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 flipV="1">
            <a:off x="3067858" y="2505605"/>
            <a:ext cx="0" cy="26331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 flipV="1">
            <a:off x="3067858" y="2498432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 flipV="1">
            <a:off x="3183932" y="2636507"/>
            <a:ext cx="0" cy="2848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 flipV="1">
            <a:off x="3175822" y="2618859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H="1" flipV="1">
            <a:off x="3175136" y="248028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 flipH="1" flipV="1">
            <a:off x="3291897" y="2627507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3331889" y="2604607"/>
            <a:ext cx="26841" cy="819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 flipH="1" flipV="1">
            <a:off x="3170755" y="2480338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flipV="1">
            <a:off x="3210747" y="2457438"/>
            <a:ext cx="26841" cy="819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flipH="1" flipV="1">
            <a:off x="3236626" y="2459465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V="1">
            <a:off x="3352700" y="2590539"/>
            <a:ext cx="49144" cy="92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>
            <a:off x="3224417" y="2464736"/>
            <a:ext cx="702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flipH="1" flipV="1">
            <a:off x="3285770" y="245461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 flipH="1" flipV="1">
            <a:off x="3401844" y="2603588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 flipV="1">
            <a:off x="3421840" y="2642686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 flipV="1">
            <a:off x="3183578" y="2693441"/>
            <a:ext cx="1146006" cy="21489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V="1">
            <a:off x="4309757" y="2426405"/>
            <a:ext cx="0" cy="2848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 flipH="1" flipV="1">
            <a:off x="4193683" y="228126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 flipV="1">
            <a:off x="4193683" y="2289536"/>
            <a:ext cx="0" cy="263318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4193683" y="2546520"/>
            <a:ext cx="116074" cy="146921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 flipV="1">
            <a:off x="3067858" y="2542597"/>
            <a:ext cx="1125825" cy="225007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e 57"/>
          <p:cNvGrpSpPr/>
          <p:nvPr/>
        </p:nvGrpSpPr>
        <p:grpSpPr>
          <a:xfrm rot="19944108">
            <a:off x="4273444" y="1577654"/>
            <a:ext cx="1266716" cy="2092447"/>
            <a:chOff x="3851890" y="1988069"/>
            <a:chExt cx="1266716" cy="2092447"/>
          </a:xfrm>
        </p:grpSpPr>
        <p:grpSp>
          <p:nvGrpSpPr>
            <p:cNvPr id="59" name="Groupe 58"/>
            <p:cNvGrpSpPr/>
            <p:nvPr/>
          </p:nvGrpSpPr>
          <p:grpSpPr>
            <a:xfrm rot="9231718">
              <a:off x="4420154" y="2995525"/>
              <a:ext cx="167500" cy="540072"/>
              <a:chOff x="971521" y="1898796"/>
              <a:chExt cx="167500" cy="540072"/>
            </a:xfrm>
          </p:grpSpPr>
          <p:cxnSp>
            <p:nvCxnSpPr>
              <p:cNvPr id="62" name="Connecteur droit 61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Ellipse 63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7030A0"/>
                    </a:solidFill>
                  </a:ln>
                  <a:noFill/>
                </a:endParaRPr>
              </a:p>
            </p:txBody>
          </p:sp>
          <p:sp>
            <p:nvSpPr>
              <p:cNvPr id="65" name="Arc 64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7030A0"/>
                    </a:solidFill>
                  </a:ln>
                </a:endParaRPr>
              </a:p>
            </p:txBody>
          </p:sp>
          <p:sp>
            <p:nvSpPr>
              <p:cNvPr id="66" name="Ellipse 65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67" name="Arc 66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60" name="Connecteur droit 59"/>
            <p:cNvCxnSpPr/>
            <p:nvPr/>
          </p:nvCxnSpPr>
          <p:spPr>
            <a:xfrm flipH="1" flipV="1">
              <a:off x="3851890" y="1988069"/>
              <a:ext cx="518296" cy="103507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 rot="1655892" flipH="1" flipV="1">
              <a:off x="4445638" y="3595102"/>
              <a:ext cx="672968" cy="48541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e 67"/>
          <p:cNvGrpSpPr/>
          <p:nvPr/>
        </p:nvGrpSpPr>
        <p:grpSpPr>
          <a:xfrm>
            <a:off x="4960026" y="2183075"/>
            <a:ext cx="421345" cy="313535"/>
            <a:chOff x="5288836" y="1917450"/>
            <a:chExt cx="421345" cy="313535"/>
          </a:xfrm>
        </p:grpSpPr>
        <p:cxnSp>
          <p:nvCxnSpPr>
            <p:cNvPr id="69" name="Connecteur droit 68"/>
            <p:cNvCxnSpPr/>
            <p:nvPr/>
          </p:nvCxnSpPr>
          <p:spPr>
            <a:xfrm flipV="1">
              <a:off x="5290177" y="1984189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 flipH="1" flipV="1">
              <a:off x="5288837" y="1984189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/>
            <p:cNvCxnSpPr/>
            <p:nvPr/>
          </p:nvCxnSpPr>
          <p:spPr>
            <a:xfrm flipV="1">
              <a:off x="5288836" y="1921898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/>
            <p:cNvCxnSpPr/>
            <p:nvPr/>
          </p:nvCxnSpPr>
          <p:spPr>
            <a:xfrm>
              <a:off x="5293146" y="1986412"/>
              <a:ext cx="53727" cy="234534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 flipH="1" flipV="1">
              <a:off x="5288836" y="2158414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/>
            <p:cNvCxnSpPr/>
            <p:nvPr/>
          </p:nvCxnSpPr>
          <p:spPr>
            <a:xfrm flipV="1">
              <a:off x="5348295" y="2047369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74"/>
            <p:cNvCxnSpPr/>
            <p:nvPr/>
          </p:nvCxnSpPr>
          <p:spPr>
            <a:xfrm flipV="1">
              <a:off x="5346873" y="1986412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/>
            <p:cNvCxnSpPr/>
            <p:nvPr/>
          </p:nvCxnSpPr>
          <p:spPr>
            <a:xfrm flipV="1">
              <a:off x="5346873" y="2152823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/>
            <p:nvPr/>
          </p:nvCxnSpPr>
          <p:spPr>
            <a:xfrm flipH="1" flipV="1">
              <a:off x="5652144" y="1917450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77"/>
            <p:cNvCxnSpPr/>
            <p:nvPr/>
          </p:nvCxnSpPr>
          <p:spPr>
            <a:xfrm flipV="1">
              <a:off x="5710181" y="1986412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/>
            <p:nvPr/>
          </p:nvCxnSpPr>
          <p:spPr>
            <a:xfrm flipH="1">
              <a:off x="5293146" y="2056760"/>
              <a:ext cx="55149" cy="108091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Connecteur droit 79"/>
          <p:cNvCxnSpPr/>
          <p:nvPr/>
        </p:nvCxnSpPr>
        <p:spPr>
          <a:xfrm flipV="1">
            <a:off x="4298349" y="2379276"/>
            <a:ext cx="685958" cy="12861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e 80"/>
          <p:cNvGrpSpPr/>
          <p:nvPr/>
        </p:nvGrpSpPr>
        <p:grpSpPr>
          <a:xfrm rot="5400000">
            <a:off x="627144" y="1791933"/>
            <a:ext cx="359968" cy="148760"/>
            <a:chOff x="1344635" y="4134565"/>
            <a:chExt cx="359968" cy="148760"/>
          </a:xfrm>
        </p:grpSpPr>
        <p:sp>
          <p:nvSpPr>
            <p:cNvPr id="82" name="Rectangle 81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3" name="Connecteur droit 82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e 83"/>
          <p:cNvGrpSpPr/>
          <p:nvPr/>
        </p:nvGrpSpPr>
        <p:grpSpPr>
          <a:xfrm>
            <a:off x="4809060" y="3515083"/>
            <a:ext cx="359968" cy="148760"/>
            <a:chOff x="1344635" y="4134565"/>
            <a:chExt cx="359968" cy="148760"/>
          </a:xfrm>
        </p:grpSpPr>
        <p:sp>
          <p:nvSpPr>
            <p:cNvPr id="85" name="Rectangle 84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6" name="Connecteur droit 85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Connecteur droit 86"/>
          <p:cNvCxnSpPr/>
          <p:nvPr/>
        </p:nvCxnSpPr>
        <p:spPr>
          <a:xfrm flipV="1">
            <a:off x="4989044" y="2908331"/>
            <a:ext cx="0" cy="61068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e 87"/>
          <p:cNvGrpSpPr/>
          <p:nvPr/>
        </p:nvGrpSpPr>
        <p:grpSpPr>
          <a:xfrm rot="20895875">
            <a:off x="5616625" y="2683245"/>
            <a:ext cx="359968" cy="148760"/>
            <a:chOff x="1344635" y="4134565"/>
            <a:chExt cx="359968" cy="148760"/>
          </a:xfrm>
        </p:grpSpPr>
        <p:sp>
          <p:nvSpPr>
            <p:cNvPr id="89" name="Rectangle 88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0" name="Connecteur droit 89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Connecteur droit 90"/>
          <p:cNvCxnSpPr/>
          <p:nvPr/>
        </p:nvCxnSpPr>
        <p:spPr>
          <a:xfrm flipV="1">
            <a:off x="5225167" y="2510562"/>
            <a:ext cx="516989" cy="9694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>
            <a:stCxn id="89" idx="0"/>
          </p:cNvCxnSpPr>
          <p:nvPr/>
        </p:nvCxnSpPr>
        <p:spPr>
          <a:xfrm>
            <a:off x="5781481" y="2684800"/>
            <a:ext cx="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>
            <a:stCxn id="89" idx="0"/>
          </p:cNvCxnSpPr>
          <p:nvPr/>
        </p:nvCxnSpPr>
        <p:spPr>
          <a:xfrm flipH="1" flipV="1">
            <a:off x="5748262" y="2502048"/>
            <a:ext cx="33219" cy="18275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 flipH="1" flipV="1">
            <a:off x="5191948" y="2439852"/>
            <a:ext cx="33219" cy="18275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e 94"/>
          <p:cNvGrpSpPr/>
          <p:nvPr/>
        </p:nvGrpSpPr>
        <p:grpSpPr>
          <a:xfrm flipH="1">
            <a:off x="5942987" y="870126"/>
            <a:ext cx="1756450" cy="1307490"/>
            <a:chOff x="1564888" y="3351996"/>
            <a:chExt cx="1756450" cy="1307490"/>
          </a:xfrm>
        </p:grpSpPr>
        <p:cxnSp>
          <p:nvCxnSpPr>
            <p:cNvPr id="96" name="Connecteur droit 95"/>
            <p:cNvCxnSpPr/>
            <p:nvPr/>
          </p:nvCxnSpPr>
          <p:spPr>
            <a:xfrm flipV="1">
              <a:off x="1886978" y="4245910"/>
              <a:ext cx="0" cy="16709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e 96"/>
            <p:cNvGrpSpPr/>
            <p:nvPr/>
          </p:nvGrpSpPr>
          <p:grpSpPr>
            <a:xfrm>
              <a:off x="1803661" y="3712042"/>
              <a:ext cx="167500" cy="540072"/>
              <a:chOff x="971521" y="1898796"/>
              <a:chExt cx="167500" cy="540072"/>
            </a:xfrm>
          </p:grpSpPr>
          <p:cxnSp>
            <p:nvCxnSpPr>
              <p:cNvPr id="114" name="Connecteur droit 113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necteur droit 114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Ellipse 115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117" name="Arc 116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119" name="Arc 118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98" name="Connecteur droit 97"/>
            <p:cNvCxnSpPr/>
            <p:nvPr/>
          </p:nvCxnSpPr>
          <p:spPr>
            <a:xfrm flipV="1">
              <a:off x="1887411" y="3589958"/>
              <a:ext cx="0" cy="16709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/>
            <p:nvPr/>
          </p:nvCxnSpPr>
          <p:spPr>
            <a:xfrm flipH="1" flipV="1">
              <a:off x="1713648" y="3532018"/>
              <a:ext cx="173764" cy="5794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>
              <a:stCxn id="152" idx="2"/>
            </p:cNvCxnSpPr>
            <p:nvPr/>
          </p:nvCxnSpPr>
          <p:spPr>
            <a:xfrm flipV="1">
              <a:off x="2514264" y="4277983"/>
              <a:ext cx="639574" cy="26750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e 100"/>
            <p:cNvGrpSpPr/>
            <p:nvPr/>
          </p:nvGrpSpPr>
          <p:grpSpPr>
            <a:xfrm>
              <a:off x="3153838" y="4007946"/>
              <a:ext cx="167500" cy="540072"/>
              <a:chOff x="971521" y="1898796"/>
              <a:chExt cx="167500" cy="540072"/>
            </a:xfrm>
          </p:grpSpPr>
          <p:cxnSp>
            <p:nvCxnSpPr>
              <p:cNvPr id="108" name="Connecteur droit 107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108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Ellipse 109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111" name="Arc 110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113" name="Arc 112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02" name="Connecteur droit 101"/>
            <p:cNvCxnSpPr/>
            <p:nvPr/>
          </p:nvCxnSpPr>
          <p:spPr>
            <a:xfrm flipV="1">
              <a:off x="3237587" y="4548018"/>
              <a:ext cx="1" cy="1114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 flipV="1">
              <a:off x="3237588" y="3885862"/>
              <a:ext cx="0" cy="16709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e 103"/>
            <p:cNvGrpSpPr/>
            <p:nvPr/>
          </p:nvGrpSpPr>
          <p:grpSpPr>
            <a:xfrm rot="5400000">
              <a:off x="1459284" y="3457600"/>
              <a:ext cx="359968" cy="148760"/>
              <a:chOff x="1344635" y="4134565"/>
              <a:chExt cx="359968" cy="148760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1344635" y="4134565"/>
                <a:ext cx="359968" cy="148760"/>
              </a:xfrm>
              <a:prstGeom prst="rect">
                <a:avLst/>
              </a:prstGeom>
              <a:pattFill prst="ltUpDiag">
                <a:fgClr>
                  <a:srgbClr val="7030A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07" name="Connecteur droit 106"/>
              <p:cNvCxnSpPr/>
              <p:nvPr/>
            </p:nvCxnSpPr>
            <p:spPr>
              <a:xfrm>
                <a:off x="1344635" y="4145658"/>
                <a:ext cx="35996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5" name="Connecteur droit 104"/>
            <p:cNvCxnSpPr>
              <a:stCxn id="152" idx="7"/>
            </p:cNvCxnSpPr>
            <p:nvPr/>
          </p:nvCxnSpPr>
          <p:spPr>
            <a:xfrm flipH="1" flipV="1">
              <a:off x="1887411" y="4007948"/>
              <a:ext cx="486414" cy="47936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Arc 119"/>
          <p:cNvSpPr/>
          <p:nvPr/>
        </p:nvSpPr>
        <p:spPr>
          <a:xfrm>
            <a:off x="5605258" y="3018526"/>
            <a:ext cx="468000" cy="900000"/>
          </a:xfrm>
          <a:prstGeom prst="arc">
            <a:avLst>
              <a:gd name="adj1" fmla="val 13065822"/>
              <a:gd name="adj2" fmla="val 6257617"/>
            </a:avLst>
          </a:prstGeom>
          <a:ln w="28575">
            <a:solidFill>
              <a:srgbClr val="00B050"/>
            </a:solidFill>
            <a:headEnd type="stealth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ZoneTexte 121"/>
              <p:cNvSpPr txBox="1"/>
              <p:nvPr/>
            </p:nvSpPr>
            <p:spPr>
              <a:xfrm>
                <a:off x="790507" y="2934197"/>
                <a:ext cx="466538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2" name="ZoneTexte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07" y="2934197"/>
                <a:ext cx="466538" cy="40479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Arc 122"/>
          <p:cNvSpPr/>
          <p:nvPr/>
        </p:nvSpPr>
        <p:spPr>
          <a:xfrm rot="5400000">
            <a:off x="903784" y="2652260"/>
            <a:ext cx="234762" cy="451464"/>
          </a:xfrm>
          <a:prstGeom prst="arc">
            <a:avLst>
              <a:gd name="adj1" fmla="val 13065822"/>
              <a:gd name="adj2" fmla="val 6257617"/>
            </a:avLst>
          </a:prstGeom>
          <a:ln w="28575">
            <a:solidFill>
              <a:srgbClr val="7030A0"/>
            </a:solidFill>
            <a:headEnd type="stealth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0" name="ZoneTexte 129"/>
          <p:cNvSpPr txBox="1"/>
          <p:nvPr/>
        </p:nvSpPr>
        <p:spPr>
          <a:xfrm>
            <a:off x="4800873" y="3647604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131" name="ZoneTexte 130"/>
          <p:cNvSpPr txBox="1"/>
          <p:nvPr/>
        </p:nvSpPr>
        <p:spPr>
          <a:xfrm>
            <a:off x="375348" y="1767880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5930422" y="259514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133" name="ZoneTexte 132"/>
          <p:cNvSpPr txBox="1"/>
          <p:nvPr/>
        </p:nvSpPr>
        <p:spPr>
          <a:xfrm>
            <a:off x="7699438" y="948313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134" name="ZoneTexte 133"/>
          <p:cNvSpPr txBox="1"/>
          <p:nvPr/>
        </p:nvSpPr>
        <p:spPr>
          <a:xfrm>
            <a:off x="5261457" y="3153055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00B050"/>
                </a:solidFill>
              </a:rPr>
              <a:t>(1)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2830623" y="215045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00B0F0"/>
                </a:solidFill>
              </a:rPr>
              <a:t>(2)</a:t>
            </a:r>
            <a:endParaRPr lang="fr-FR" sz="1400" dirty="0">
              <a:solidFill>
                <a:srgbClr val="00B0F0"/>
              </a:solidFill>
            </a:endParaRPr>
          </a:p>
        </p:txBody>
      </p:sp>
      <p:sp>
        <p:nvSpPr>
          <p:cNvPr id="136" name="ZoneTexte 135"/>
          <p:cNvSpPr txBox="1"/>
          <p:nvPr/>
        </p:nvSpPr>
        <p:spPr>
          <a:xfrm>
            <a:off x="1781587" y="222496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FFC000"/>
                </a:solidFill>
              </a:rPr>
              <a:t>(3)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137" name="ZoneTexte 136"/>
          <p:cNvSpPr txBox="1"/>
          <p:nvPr/>
        </p:nvSpPr>
        <p:spPr>
          <a:xfrm>
            <a:off x="6192216" y="1538750"/>
            <a:ext cx="4120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FFC000"/>
                </a:solidFill>
              </a:rPr>
              <a:t>(3’)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138" name="ZoneTexte 137"/>
          <p:cNvSpPr txBox="1"/>
          <p:nvPr/>
        </p:nvSpPr>
        <p:spPr>
          <a:xfrm>
            <a:off x="1139020" y="205961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C00000"/>
                </a:solidFill>
              </a:rPr>
              <a:t>(4)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139" name="ZoneTexte 138"/>
          <p:cNvSpPr txBox="1"/>
          <p:nvPr/>
        </p:nvSpPr>
        <p:spPr>
          <a:xfrm>
            <a:off x="4620809" y="2782745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A</a:t>
            </a:r>
            <a:endParaRPr lang="fr-FR" sz="1600" i="1" dirty="0"/>
          </a:p>
        </p:txBody>
      </p:sp>
      <p:sp>
        <p:nvSpPr>
          <p:cNvPr id="140" name="ZoneTexte 139"/>
          <p:cNvSpPr txBox="1"/>
          <p:nvPr/>
        </p:nvSpPr>
        <p:spPr>
          <a:xfrm>
            <a:off x="4963206" y="194785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B</a:t>
            </a:r>
            <a:endParaRPr lang="fr-FR" sz="1600" i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2523918" y="232971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C</a:t>
            </a:r>
            <a:endParaRPr lang="fr-FR" sz="1600" i="1" dirty="0"/>
          </a:p>
        </p:txBody>
      </p:sp>
      <p:sp>
        <p:nvSpPr>
          <p:cNvPr id="142" name="ZoneTexte 141"/>
          <p:cNvSpPr txBox="1"/>
          <p:nvPr/>
        </p:nvSpPr>
        <p:spPr>
          <a:xfrm>
            <a:off x="1349801" y="262750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D</a:t>
            </a:r>
            <a:endParaRPr lang="fr-FR" sz="1600" i="1" dirty="0"/>
          </a:p>
        </p:txBody>
      </p:sp>
      <p:sp>
        <p:nvSpPr>
          <p:cNvPr id="143" name="ZoneTexte 142"/>
          <p:cNvSpPr txBox="1"/>
          <p:nvPr/>
        </p:nvSpPr>
        <p:spPr>
          <a:xfrm>
            <a:off x="627064" y="220429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E</a:t>
            </a:r>
            <a:endParaRPr lang="fr-FR" sz="1600" i="1" dirty="0"/>
          </a:p>
        </p:txBody>
      </p:sp>
      <p:sp>
        <p:nvSpPr>
          <p:cNvPr id="144" name="ZoneTexte 143"/>
          <p:cNvSpPr txBox="1"/>
          <p:nvPr/>
        </p:nvSpPr>
        <p:spPr>
          <a:xfrm>
            <a:off x="5593372" y="1680232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C’</a:t>
            </a:r>
            <a:endParaRPr lang="fr-FR" sz="1600" i="1" dirty="0"/>
          </a:p>
        </p:txBody>
      </p:sp>
      <p:sp>
        <p:nvSpPr>
          <p:cNvPr id="145" name="ZoneTexte 144"/>
          <p:cNvSpPr txBox="1"/>
          <p:nvPr/>
        </p:nvSpPr>
        <p:spPr>
          <a:xfrm>
            <a:off x="6908132" y="199822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D’</a:t>
            </a:r>
            <a:endParaRPr lang="fr-FR" sz="1600" i="1" dirty="0"/>
          </a:p>
        </p:txBody>
      </p:sp>
      <p:sp>
        <p:nvSpPr>
          <p:cNvPr id="146" name="ZoneTexte 145"/>
          <p:cNvSpPr txBox="1"/>
          <p:nvPr/>
        </p:nvSpPr>
        <p:spPr>
          <a:xfrm>
            <a:off x="7504895" y="1419096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E’</a:t>
            </a:r>
            <a:endParaRPr lang="fr-FR" sz="1600" i="1" dirty="0"/>
          </a:p>
        </p:txBody>
      </p:sp>
      <p:cxnSp>
        <p:nvCxnSpPr>
          <p:cNvPr id="147" name="Connecteur droit 146"/>
          <p:cNvCxnSpPr/>
          <p:nvPr/>
        </p:nvCxnSpPr>
        <p:spPr>
          <a:xfrm flipV="1">
            <a:off x="1257045" y="2524009"/>
            <a:ext cx="0" cy="33479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/>
          <p:cNvCxnSpPr/>
          <p:nvPr/>
        </p:nvCxnSpPr>
        <p:spPr>
          <a:xfrm flipH="1" flipV="1">
            <a:off x="1055271" y="2342280"/>
            <a:ext cx="232148" cy="29028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Arc 148"/>
          <p:cNvSpPr/>
          <p:nvPr/>
        </p:nvSpPr>
        <p:spPr>
          <a:xfrm>
            <a:off x="1241557" y="2506769"/>
            <a:ext cx="200124" cy="168790"/>
          </a:xfrm>
          <a:prstGeom prst="arc">
            <a:avLst>
              <a:gd name="adj1" fmla="val 12637509"/>
              <a:gd name="adj2" fmla="val 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Ellipse 149"/>
          <p:cNvSpPr/>
          <p:nvPr/>
        </p:nvSpPr>
        <p:spPr>
          <a:xfrm>
            <a:off x="1267534" y="2578191"/>
            <a:ext cx="164535" cy="16453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Arc 150"/>
          <p:cNvSpPr/>
          <p:nvPr/>
        </p:nvSpPr>
        <p:spPr>
          <a:xfrm>
            <a:off x="1240440" y="2807854"/>
            <a:ext cx="200124" cy="168790"/>
          </a:xfrm>
          <a:prstGeom prst="arc">
            <a:avLst>
              <a:gd name="adj1" fmla="val 12637509"/>
              <a:gd name="adj2" fmla="val 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Ellipse 151"/>
          <p:cNvSpPr/>
          <p:nvPr/>
        </p:nvSpPr>
        <p:spPr>
          <a:xfrm>
            <a:off x="6750061" y="1981348"/>
            <a:ext cx="164535" cy="16453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ZoneTexte 152"/>
          <p:cNvSpPr txBox="1"/>
          <p:nvPr/>
        </p:nvSpPr>
        <p:spPr>
          <a:xfrm>
            <a:off x="3467421" y="2214300"/>
            <a:ext cx="36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609014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251520" y="166789"/>
          <a:ext cx="6192688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68"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Caractéristiques</a:t>
                      </a:r>
                      <a:r>
                        <a:rPr lang="fr-FR" sz="1200" baseline="0" dirty="0"/>
                        <a:t> électriques</a:t>
                      </a:r>
                      <a:endParaRPr lang="fr-F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968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Tension nominale</a:t>
                      </a:r>
                      <a:r>
                        <a:rPr lang="fr-FR" sz="1200" b="1" baseline="0" dirty="0"/>
                        <a:t> du moteur à courant continu</a:t>
                      </a:r>
                      <a:endParaRPr lang="fr-F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12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968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Tension d’utilisation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10 – 16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68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Courant</a:t>
                      </a:r>
                      <a:r>
                        <a:rPr lang="fr-FR" sz="1200" b="1" baseline="0" dirty="0"/>
                        <a:t> nominal moteur</a:t>
                      </a:r>
                      <a:endParaRPr lang="fr-F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25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68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Couple nominal</a:t>
                      </a:r>
                      <a:r>
                        <a:rPr lang="fr-FR" sz="1200" b="1" baseline="0" dirty="0"/>
                        <a:t> moteur</a:t>
                      </a:r>
                      <a:endParaRPr lang="fr-F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0,81 Nm à 1450 tr/min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968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Coefficient de couple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0,0328</a:t>
                      </a:r>
                      <a:r>
                        <a:rPr lang="fr-FR" sz="1200" baseline="0" dirty="0"/>
                        <a:t> Nm/A</a:t>
                      </a:r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968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Coefficient</a:t>
                      </a:r>
                      <a:r>
                        <a:rPr lang="fr-FR" sz="1200" b="1" baseline="0" dirty="0"/>
                        <a:t> de vitesse</a:t>
                      </a:r>
                      <a:endParaRPr lang="fr-F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0,0327 V/rad/s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968">
                <a:tc>
                  <a:txBody>
                    <a:bodyPr/>
                    <a:lstStyle/>
                    <a:p>
                      <a:pPr algn="ctr"/>
                      <a:endParaRPr lang="fr-F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804"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/>
                        <a:t>Résistance moteur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/>
                        <a:t>0,218 </a:t>
                      </a:r>
                      <a:r>
                        <a:rPr lang="el-GR" sz="1050" dirty="0">
                          <a:latin typeface="Calibri"/>
                        </a:rPr>
                        <a:t>Ω</a:t>
                      </a:r>
                      <a:r>
                        <a:rPr lang="fr-FR" sz="1050" dirty="0">
                          <a:latin typeface="Calibri"/>
                        </a:rPr>
                        <a:t> à 20°C</a:t>
                      </a:r>
                      <a:endParaRPr lang="fr-F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804"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/>
                        <a:t>Inductance moteur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/>
                        <a:t>0,7 </a:t>
                      </a:r>
                      <a:r>
                        <a:rPr lang="fr-FR" sz="1050" dirty="0" err="1"/>
                        <a:t>mH</a:t>
                      </a:r>
                      <a:r>
                        <a:rPr lang="fr-FR" sz="1050" dirty="0"/>
                        <a:t> à 120 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804"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/>
                        <a:t>Fréquence de commande moteur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/>
                        <a:t>18,5</a:t>
                      </a:r>
                      <a:r>
                        <a:rPr lang="fr-FR" sz="1050" baseline="0" dirty="0"/>
                        <a:t> ± 1,5 kHz</a:t>
                      </a:r>
                      <a:endParaRPr lang="fr-F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7804"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/>
                        <a:t>Résistance de la bobine d’embrayage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/>
                        <a:t>14,7 </a:t>
                      </a:r>
                      <a:r>
                        <a:rPr lang="fr-FR" sz="1050" baseline="0" dirty="0"/>
                        <a:t>± 1 </a:t>
                      </a:r>
                      <a:r>
                        <a:rPr lang="el-GR" sz="1050" baseline="0" dirty="0">
                          <a:latin typeface="Calibri"/>
                        </a:rPr>
                        <a:t>Ω</a:t>
                      </a:r>
                      <a:r>
                        <a:rPr lang="fr-FR" sz="1050" baseline="0" dirty="0">
                          <a:latin typeface="Calibri"/>
                        </a:rPr>
                        <a:t> à 20°C</a:t>
                      </a:r>
                      <a:endParaRPr lang="fr-F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7804"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/>
                        <a:t>Couple</a:t>
                      </a:r>
                      <a:r>
                        <a:rPr lang="fr-FR" sz="1050" b="1" baseline="0" dirty="0"/>
                        <a:t> d’embrayage</a:t>
                      </a:r>
                      <a:endParaRPr lang="fr-FR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/>
                        <a:t>1,08</a:t>
                      </a:r>
                      <a:r>
                        <a:rPr lang="fr-FR" sz="1050" baseline="0" dirty="0"/>
                        <a:t> Nm mini</a:t>
                      </a:r>
                      <a:endParaRPr lang="fr-F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7804"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/>
                        <a:t>Capteur</a:t>
                      </a:r>
                      <a:r>
                        <a:rPr lang="fr-FR" sz="1050" b="1" baseline="0" dirty="0"/>
                        <a:t> de couple</a:t>
                      </a:r>
                      <a:endParaRPr lang="fr-FR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dirty="0"/>
                        <a:t>Sans contact : 0 à 7Nm ;</a:t>
                      </a:r>
                      <a:r>
                        <a:rPr lang="fr-FR" sz="1050" baseline="0" dirty="0"/>
                        <a:t> 8V; -30 à 80°C</a:t>
                      </a:r>
                      <a:endParaRPr lang="fr-F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7804"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/>
                        <a:t>Température de fonctionnement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dirty="0"/>
                        <a:t>-30 à 80°C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7804"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/>
                        <a:t>Protection thermique moteur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dirty="0"/>
                        <a:t>-1,5 A par 20s.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348880"/>
            <a:ext cx="744855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40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4348582" y="5335570"/>
            <a:ext cx="450060" cy="45006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4" name="Ellipse 3"/>
          <p:cNvSpPr/>
          <p:nvPr/>
        </p:nvSpPr>
        <p:spPr>
          <a:xfrm>
            <a:off x="3808085" y="4265646"/>
            <a:ext cx="450060" cy="45006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Ellipse 4"/>
          <p:cNvSpPr/>
          <p:nvPr/>
        </p:nvSpPr>
        <p:spPr>
          <a:xfrm>
            <a:off x="4348582" y="3195722"/>
            <a:ext cx="450060" cy="45006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" name="Ellipse 5"/>
          <p:cNvSpPr/>
          <p:nvPr/>
        </p:nvSpPr>
        <p:spPr>
          <a:xfrm>
            <a:off x="3272673" y="3195722"/>
            <a:ext cx="450060" cy="45006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7" name="Ellipse 6"/>
          <p:cNvSpPr/>
          <p:nvPr/>
        </p:nvSpPr>
        <p:spPr>
          <a:xfrm>
            <a:off x="2174280" y="3195722"/>
            <a:ext cx="450060" cy="4500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6499953" y="3195722"/>
            <a:ext cx="450060" cy="4500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4’</a:t>
            </a:r>
          </a:p>
        </p:txBody>
      </p:sp>
      <p:sp>
        <p:nvSpPr>
          <p:cNvPr id="9" name="Ellipse 8"/>
          <p:cNvSpPr/>
          <p:nvPr/>
        </p:nvSpPr>
        <p:spPr>
          <a:xfrm>
            <a:off x="5472120" y="3195722"/>
            <a:ext cx="450060" cy="45006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FFC000"/>
                </a:solidFill>
              </a:rPr>
              <a:t>3’</a:t>
            </a:r>
          </a:p>
        </p:txBody>
      </p:sp>
      <p:cxnSp>
        <p:nvCxnSpPr>
          <p:cNvPr id="11" name="Connecteur droit 10"/>
          <p:cNvCxnSpPr>
            <a:stCxn id="7" idx="4"/>
            <a:endCxn id="3" idx="2"/>
          </p:cNvCxnSpPr>
          <p:nvPr/>
        </p:nvCxnSpPr>
        <p:spPr>
          <a:xfrm>
            <a:off x="2399310" y="3645782"/>
            <a:ext cx="1949272" cy="1914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stCxn id="4" idx="4"/>
            <a:endCxn id="3" idx="1"/>
          </p:cNvCxnSpPr>
          <p:nvPr/>
        </p:nvCxnSpPr>
        <p:spPr>
          <a:xfrm>
            <a:off x="4033115" y="4715706"/>
            <a:ext cx="381377" cy="68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5" idx="3"/>
            <a:endCxn id="4" idx="0"/>
          </p:cNvCxnSpPr>
          <p:nvPr/>
        </p:nvCxnSpPr>
        <p:spPr>
          <a:xfrm flipH="1">
            <a:off x="4033115" y="3579872"/>
            <a:ext cx="381377" cy="68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>
            <a:stCxn id="5" idx="2"/>
            <a:endCxn id="6" idx="6"/>
          </p:cNvCxnSpPr>
          <p:nvPr/>
        </p:nvCxnSpPr>
        <p:spPr>
          <a:xfrm flipH="1">
            <a:off x="3722733" y="3420752"/>
            <a:ext cx="6258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stCxn id="5" idx="6"/>
            <a:endCxn id="9" idx="2"/>
          </p:cNvCxnSpPr>
          <p:nvPr/>
        </p:nvCxnSpPr>
        <p:spPr>
          <a:xfrm>
            <a:off x="4798642" y="3420752"/>
            <a:ext cx="6734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7" idx="6"/>
            <a:endCxn id="6" idx="2"/>
          </p:cNvCxnSpPr>
          <p:nvPr/>
        </p:nvCxnSpPr>
        <p:spPr>
          <a:xfrm>
            <a:off x="2624340" y="3420752"/>
            <a:ext cx="6483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8" idx="2"/>
            <a:endCxn id="9" idx="6"/>
          </p:cNvCxnSpPr>
          <p:nvPr/>
        </p:nvCxnSpPr>
        <p:spPr>
          <a:xfrm flipH="1">
            <a:off x="5922180" y="3420752"/>
            <a:ext cx="5777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8" idx="4"/>
            <a:endCxn id="3" idx="6"/>
          </p:cNvCxnSpPr>
          <p:nvPr/>
        </p:nvCxnSpPr>
        <p:spPr>
          <a:xfrm flipH="1">
            <a:off x="4798642" y="3645782"/>
            <a:ext cx="1926341" cy="1914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5" idx="4"/>
            <a:endCxn id="3" idx="0"/>
          </p:cNvCxnSpPr>
          <p:nvPr/>
        </p:nvCxnSpPr>
        <p:spPr>
          <a:xfrm>
            <a:off x="4573612" y="3645782"/>
            <a:ext cx="0" cy="1689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ZoneTexte 99"/>
              <p:cNvSpPr txBox="1"/>
              <p:nvPr/>
            </p:nvSpPr>
            <p:spPr>
              <a:xfrm>
                <a:off x="4610110" y="4065591"/>
                <a:ext cx="1573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Glissière de direction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(</m:t>
                    </m:r>
                    <m:r>
                      <a:rPr lang="fr-FR" sz="1000" b="0" i="1" smtClean="0">
                        <a:latin typeface="Cambria Math"/>
                      </a:rPr>
                      <m:t>𝐵</m:t>
                    </m:r>
                    <m:r>
                      <a:rPr lang="fr-FR" sz="1000" b="0" i="1" smtClean="0">
                        <a:latin typeface="Cambria Math"/>
                      </a:rPr>
                      <m:t>,</m:t>
                    </m:r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fr-FR" sz="1000" b="0" i="1" smtClean="0">
                        <a:latin typeface="Cambria Math"/>
                      </a:rPr>
                      <m:t>)</m:t>
                    </m:r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0" name="ZoneTexte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110" y="4065591"/>
                <a:ext cx="1573598" cy="400110"/>
              </a:xfrm>
              <a:prstGeom prst="rect">
                <a:avLst/>
              </a:prstGeom>
              <a:blipFill rotWithShape="1"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ZoneTexte 100"/>
              <p:cNvSpPr txBox="1"/>
              <p:nvPr/>
            </p:nvSpPr>
            <p:spPr>
              <a:xfrm>
                <a:off x="2259660" y="4306410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1" name="ZoneTexte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660" y="4306410"/>
                <a:ext cx="1052246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ZoneTexte 101"/>
              <p:cNvSpPr txBox="1"/>
              <p:nvPr/>
            </p:nvSpPr>
            <p:spPr>
              <a:xfrm>
                <a:off x="5897767" y="4455738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𝐸</m:t>
                    </m:r>
                    <m:r>
                      <a:rPr lang="fr-FR" sz="1000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2" name="ZoneTexte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767" y="4455738"/>
                <a:ext cx="1052246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ZoneTexte 102"/>
              <p:cNvSpPr txBox="1"/>
              <p:nvPr/>
            </p:nvSpPr>
            <p:spPr>
              <a:xfrm>
                <a:off x="2422383" y="2800390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𝐷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3" name="ZoneTexte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383" y="2800390"/>
                <a:ext cx="1052246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ZoneTexte 103"/>
              <p:cNvSpPr txBox="1"/>
              <p:nvPr/>
            </p:nvSpPr>
            <p:spPr>
              <a:xfrm>
                <a:off x="3504482" y="2795185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000" b="0" i="0" smtClean="0">
                        <a:latin typeface="Cambria Math"/>
                      </a:rPr>
                      <m:t>C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4" name="ZoneTexte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482" y="2795185"/>
                <a:ext cx="1052246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ZoneTexte 104"/>
              <p:cNvSpPr txBox="1"/>
              <p:nvPr/>
            </p:nvSpPr>
            <p:spPr>
              <a:xfrm>
                <a:off x="4556728" y="2795185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000" b="0" i="0" smtClean="0">
                        <a:latin typeface="Cambria Math"/>
                      </a:rPr>
                      <m:t>C</m:t>
                    </m:r>
                    <m:r>
                      <a:rPr lang="fr-FR" sz="1000" b="0" i="0" smtClean="0">
                        <a:latin typeface="Cambria Math"/>
                      </a:rPr>
                      <m:t>′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5" name="ZoneTexte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28" y="2795185"/>
                <a:ext cx="1052246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ZoneTexte 105"/>
              <p:cNvSpPr txBox="1"/>
              <p:nvPr/>
            </p:nvSpPr>
            <p:spPr>
              <a:xfrm>
                <a:off x="5672737" y="2788101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000" b="0" i="0" smtClean="0">
                        <a:latin typeface="Cambria Math"/>
                      </a:rPr>
                      <m:t>D</m:t>
                    </m:r>
                    <m:r>
                      <a:rPr lang="fr-FR" sz="1000" b="0" i="0" smtClean="0">
                        <a:latin typeface="Cambria Math"/>
                      </a:rPr>
                      <m:t>′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6" name="ZoneTexte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737" y="2788101"/>
                <a:ext cx="1052246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/>
              <p:cNvSpPr txBox="1"/>
              <p:nvPr/>
            </p:nvSpPr>
            <p:spPr>
              <a:xfrm>
                <a:off x="3332124" y="3676806"/>
                <a:ext cx="105224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Liaison ponctuelle de normale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7" name="ZoneTexte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24" y="3676806"/>
                <a:ext cx="1052246" cy="553998"/>
              </a:xfrm>
              <a:prstGeom prst="rect">
                <a:avLst/>
              </a:prstGeom>
              <a:blipFill rotWithShape="1">
                <a:blip r:embed="rId9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ZoneTexte 107"/>
              <p:cNvSpPr txBox="1"/>
              <p:nvPr/>
            </p:nvSpPr>
            <p:spPr>
              <a:xfrm>
                <a:off x="3296336" y="4854955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8" name="ZoneTexte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336" y="4854955"/>
                <a:ext cx="1052246" cy="400110"/>
              </a:xfrm>
              <a:prstGeom prst="rect">
                <a:avLst/>
              </a:prstGeom>
              <a:blipFill rotWithShape="1"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Éclair 110"/>
          <p:cNvSpPr/>
          <p:nvPr/>
        </p:nvSpPr>
        <p:spPr>
          <a:xfrm rot="14645360">
            <a:off x="3807223" y="5082546"/>
            <a:ext cx="320889" cy="637868"/>
          </a:xfrm>
          <a:prstGeom prst="lightningBol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ZoneTexte 111"/>
          <p:cNvSpPr txBox="1"/>
          <p:nvPr/>
        </p:nvSpPr>
        <p:spPr>
          <a:xfrm>
            <a:off x="2971580" y="5685161"/>
            <a:ext cx="1052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Couple moteur</a:t>
            </a:r>
          </a:p>
        </p:txBody>
      </p:sp>
      <p:sp>
        <p:nvSpPr>
          <p:cNvPr id="113" name="Éclair 112"/>
          <p:cNvSpPr/>
          <p:nvPr/>
        </p:nvSpPr>
        <p:spPr>
          <a:xfrm rot="14645360">
            <a:off x="1798143" y="3530451"/>
            <a:ext cx="320889" cy="637868"/>
          </a:xfrm>
          <a:prstGeom prst="lightningBol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ZoneTexte 113"/>
          <p:cNvSpPr txBox="1"/>
          <p:nvPr/>
        </p:nvSpPr>
        <p:spPr>
          <a:xfrm>
            <a:off x="962500" y="4133066"/>
            <a:ext cx="1052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Couple résistant</a:t>
            </a:r>
          </a:p>
        </p:txBody>
      </p:sp>
      <p:sp>
        <p:nvSpPr>
          <p:cNvPr id="115" name="Éclair 114"/>
          <p:cNvSpPr/>
          <p:nvPr/>
        </p:nvSpPr>
        <p:spPr>
          <a:xfrm rot="6954640" flipH="1">
            <a:off x="6999972" y="3556947"/>
            <a:ext cx="320889" cy="637868"/>
          </a:xfrm>
          <a:prstGeom prst="lightningBol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ZoneTexte 115"/>
          <p:cNvSpPr txBox="1"/>
          <p:nvPr/>
        </p:nvSpPr>
        <p:spPr>
          <a:xfrm>
            <a:off x="7002324" y="4144979"/>
            <a:ext cx="1052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Couple résistant</a:t>
            </a:r>
          </a:p>
        </p:txBody>
      </p:sp>
    </p:spTree>
    <p:extLst>
      <p:ext uri="{BB962C8B-B14F-4D97-AF65-F5344CB8AC3E}">
        <p14:creationId xmlns:p14="http://schemas.microsoft.com/office/powerpoint/2010/main" val="2202159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/>
          <p:cNvGrpSpPr/>
          <p:nvPr/>
        </p:nvGrpSpPr>
        <p:grpSpPr>
          <a:xfrm flipH="1">
            <a:off x="6729960" y="1878981"/>
            <a:ext cx="201241" cy="469875"/>
            <a:chOff x="1392840" y="2659169"/>
            <a:chExt cx="201241" cy="469875"/>
          </a:xfrm>
        </p:grpSpPr>
        <p:cxnSp>
          <p:nvCxnSpPr>
            <p:cNvPr id="175" name="Connecteur droit 174"/>
            <p:cNvCxnSpPr/>
            <p:nvPr/>
          </p:nvCxnSpPr>
          <p:spPr>
            <a:xfrm flipV="1">
              <a:off x="1593106" y="2737496"/>
              <a:ext cx="1" cy="31826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cteur droit 177"/>
            <p:cNvCxnSpPr/>
            <p:nvPr/>
          </p:nvCxnSpPr>
          <p:spPr>
            <a:xfrm flipV="1">
              <a:off x="1409445" y="2676409"/>
              <a:ext cx="0" cy="334791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Arc 178"/>
            <p:cNvSpPr/>
            <p:nvPr/>
          </p:nvSpPr>
          <p:spPr>
            <a:xfrm>
              <a:off x="1393957" y="2659169"/>
              <a:ext cx="200124" cy="168790"/>
            </a:xfrm>
            <a:prstGeom prst="arc">
              <a:avLst>
                <a:gd name="adj1" fmla="val 12637509"/>
                <a:gd name="adj2" fmla="val 0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1" name="Arc 180"/>
            <p:cNvSpPr/>
            <p:nvPr/>
          </p:nvSpPr>
          <p:spPr>
            <a:xfrm>
              <a:off x="1392840" y="2960254"/>
              <a:ext cx="200124" cy="168790"/>
            </a:xfrm>
            <a:prstGeom prst="arc">
              <a:avLst>
                <a:gd name="adj1" fmla="val 12637509"/>
                <a:gd name="adj2" fmla="val 0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3" name="ZoneTexte 272"/>
          <p:cNvSpPr txBox="1"/>
          <p:nvPr/>
        </p:nvSpPr>
        <p:spPr>
          <a:xfrm>
            <a:off x="6822300" y="1268712"/>
            <a:ext cx="5317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C00000"/>
                </a:solidFill>
              </a:rPr>
              <a:t>(4’)</a:t>
            </a:r>
            <a:endParaRPr lang="fr-FR" sz="1400" dirty="0">
              <a:solidFill>
                <a:srgbClr val="C00000"/>
              </a:solidFill>
            </a:endParaRPr>
          </a:p>
        </p:txBody>
      </p:sp>
      <p:cxnSp>
        <p:nvCxnSpPr>
          <p:cNvPr id="177" name="Connecteur droit 176"/>
          <p:cNvCxnSpPr/>
          <p:nvPr/>
        </p:nvCxnSpPr>
        <p:spPr>
          <a:xfrm flipV="1">
            <a:off x="5381371" y="2187523"/>
            <a:ext cx="646583" cy="12123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/>
          <p:nvPr/>
        </p:nvCxnSpPr>
        <p:spPr>
          <a:xfrm flipV="1">
            <a:off x="3277424" y="2311521"/>
            <a:ext cx="1325613" cy="248568"/>
          </a:xfrm>
          <a:prstGeom prst="line">
            <a:avLst/>
          </a:prstGeom>
          <a:ln w="127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 flipV="1">
            <a:off x="1054838" y="2580243"/>
            <a:ext cx="0" cy="16709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e 35"/>
          <p:cNvGrpSpPr/>
          <p:nvPr/>
        </p:nvGrpSpPr>
        <p:grpSpPr>
          <a:xfrm>
            <a:off x="971521" y="2046375"/>
            <a:ext cx="167500" cy="540072"/>
            <a:chOff x="971521" y="1898796"/>
            <a:chExt cx="167500" cy="540072"/>
          </a:xfrm>
        </p:grpSpPr>
        <p:cxnSp>
          <p:nvCxnSpPr>
            <p:cNvPr id="24" name="Connecteur droit 23"/>
            <p:cNvCxnSpPr/>
            <p:nvPr/>
          </p:nvCxnSpPr>
          <p:spPr>
            <a:xfrm>
              <a:off x="971521" y="1988808"/>
              <a:ext cx="0" cy="3600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1139020" y="1988808"/>
              <a:ext cx="0" cy="3600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Ellipse 25"/>
            <p:cNvSpPr/>
            <p:nvPr/>
          </p:nvSpPr>
          <p:spPr>
            <a:xfrm>
              <a:off x="971521" y="1943802"/>
              <a:ext cx="167499" cy="900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27" name="Arc 26"/>
            <p:cNvSpPr/>
            <p:nvPr/>
          </p:nvSpPr>
          <p:spPr>
            <a:xfrm flipV="1">
              <a:off x="971521" y="2303850"/>
              <a:ext cx="167500" cy="90012"/>
            </a:xfrm>
            <a:prstGeom prst="arc">
              <a:avLst>
                <a:gd name="adj1" fmla="val 10910480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971522" y="1898796"/>
              <a:ext cx="167499" cy="900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29" name="Arc 28"/>
            <p:cNvSpPr/>
            <p:nvPr/>
          </p:nvSpPr>
          <p:spPr>
            <a:xfrm flipV="1">
              <a:off x="971521" y="2348856"/>
              <a:ext cx="167500" cy="90012"/>
            </a:xfrm>
            <a:prstGeom prst="arc">
              <a:avLst>
                <a:gd name="adj1" fmla="val 9948005"/>
                <a:gd name="adj2" fmla="val 790601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8" name="Ellipse 87"/>
          <p:cNvSpPr/>
          <p:nvPr/>
        </p:nvSpPr>
        <p:spPr>
          <a:xfrm rot="5400000">
            <a:off x="3401828" y="1755601"/>
            <a:ext cx="900120" cy="466418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B05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65" name="Connecteur droit 64"/>
          <p:cNvCxnSpPr/>
          <p:nvPr/>
        </p:nvCxnSpPr>
        <p:spPr>
          <a:xfrm flipV="1">
            <a:off x="1440706" y="2585096"/>
            <a:ext cx="1" cy="31826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/>
          <p:nvPr/>
        </p:nvCxnSpPr>
        <p:spPr>
          <a:xfrm flipV="1">
            <a:off x="1055271" y="1924291"/>
            <a:ext cx="0" cy="16709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/>
          <p:nvPr/>
        </p:nvCxnSpPr>
        <p:spPr>
          <a:xfrm flipH="1" flipV="1">
            <a:off x="881508" y="1866351"/>
            <a:ext cx="173764" cy="5794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/>
          <p:nvPr/>
        </p:nvCxnSpPr>
        <p:spPr>
          <a:xfrm flipV="1">
            <a:off x="1441680" y="2464737"/>
            <a:ext cx="880018" cy="16500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e 43"/>
          <p:cNvGrpSpPr/>
          <p:nvPr/>
        </p:nvGrpSpPr>
        <p:grpSpPr>
          <a:xfrm>
            <a:off x="2321698" y="2194700"/>
            <a:ext cx="167500" cy="540072"/>
            <a:chOff x="971521" y="1898796"/>
            <a:chExt cx="167500" cy="540072"/>
          </a:xfrm>
        </p:grpSpPr>
        <p:cxnSp>
          <p:nvCxnSpPr>
            <p:cNvPr id="45" name="Connecteur droit 44"/>
            <p:cNvCxnSpPr/>
            <p:nvPr/>
          </p:nvCxnSpPr>
          <p:spPr>
            <a:xfrm>
              <a:off x="971521" y="1988808"/>
              <a:ext cx="0" cy="36004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>
              <a:off x="1139020" y="1988808"/>
              <a:ext cx="0" cy="36004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Ellipse 46"/>
            <p:cNvSpPr/>
            <p:nvPr/>
          </p:nvSpPr>
          <p:spPr>
            <a:xfrm>
              <a:off x="971521" y="1943802"/>
              <a:ext cx="167499" cy="90012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48" name="Arc 47"/>
            <p:cNvSpPr/>
            <p:nvPr/>
          </p:nvSpPr>
          <p:spPr>
            <a:xfrm flipV="1">
              <a:off x="971521" y="2303850"/>
              <a:ext cx="167500" cy="90012"/>
            </a:xfrm>
            <a:prstGeom prst="arc">
              <a:avLst>
                <a:gd name="adj1" fmla="val 10910480"/>
                <a:gd name="adj2" fmla="val 0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/>
            <p:cNvSpPr/>
            <p:nvPr/>
          </p:nvSpPr>
          <p:spPr>
            <a:xfrm>
              <a:off x="971522" y="1898796"/>
              <a:ext cx="167499" cy="900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50" name="Arc 49"/>
            <p:cNvSpPr/>
            <p:nvPr/>
          </p:nvSpPr>
          <p:spPr>
            <a:xfrm flipV="1">
              <a:off x="971521" y="2348856"/>
              <a:ext cx="167500" cy="90012"/>
            </a:xfrm>
            <a:prstGeom prst="arc">
              <a:avLst>
                <a:gd name="adj1" fmla="val 9948005"/>
                <a:gd name="adj2" fmla="val 790601"/>
              </a:avLst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87" name="Connecteur droit 86"/>
          <p:cNvCxnSpPr/>
          <p:nvPr/>
        </p:nvCxnSpPr>
        <p:spPr>
          <a:xfrm flipV="1">
            <a:off x="2405447" y="2734772"/>
            <a:ext cx="1" cy="1114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/>
          <p:nvPr/>
        </p:nvCxnSpPr>
        <p:spPr>
          <a:xfrm flipV="1">
            <a:off x="2405448" y="2072616"/>
            <a:ext cx="0" cy="16709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/>
          <p:nvPr/>
        </p:nvCxnSpPr>
        <p:spPr>
          <a:xfrm flipV="1">
            <a:off x="2405447" y="2711221"/>
            <a:ext cx="720094" cy="13501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/>
          <p:nvPr/>
        </p:nvCxnSpPr>
        <p:spPr>
          <a:xfrm flipV="1">
            <a:off x="3067858" y="2480283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 flipH="1" flipV="1">
            <a:off x="3067504" y="276760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 flipV="1">
            <a:off x="3067858" y="2505605"/>
            <a:ext cx="0" cy="26331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/>
          <p:cNvCxnSpPr/>
          <p:nvPr/>
        </p:nvCxnSpPr>
        <p:spPr>
          <a:xfrm flipH="1" flipV="1">
            <a:off x="3067858" y="2498432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 flipV="1">
            <a:off x="3183932" y="2636507"/>
            <a:ext cx="0" cy="2848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3175822" y="2618859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 flipH="1" flipV="1">
            <a:off x="3175136" y="248028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H="1" flipV="1">
            <a:off x="3291897" y="2627507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/>
          <p:cNvCxnSpPr/>
          <p:nvPr/>
        </p:nvCxnSpPr>
        <p:spPr>
          <a:xfrm flipV="1">
            <a:off x="3331889" y="2604607"/>
            <a:ext cx="26841" cy="819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/>
          <p:cNvCxnSpPr/>
          <p:nvPr/>
        </p:nvCxnSpPr>
        <p:spPr>
          <a:xfrm flipH="1" flipV="1">
            <a:off x="3170755" y="2480338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/>
          <p:nvPr/>
        </p:nvCxnSpPr>
        <p:spPr>
          <a:xfrm flipV="1">
            <a:off x="3210747" y="2457438"/>
            <a:ext cx="26841" cy="819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/>
          <p:cNvCxnSpPr/>
          <p:nvPr/>
        </p:nvCxnSpPr>
        <p:spPr>
          <a:xfrm flipH="1" flipV="1">
            <a:off x="3236626" y="2459465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/>
          <p:cNvCxnSpPr/>
          <p:nvPr/>
        </p:nvCxnSpPr>
        <p:spPr>
          <a:xfrm flipV="1">
            <a:off x="3352700" y="2590539"/>
            <a:ext cx="49144" cy="92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/>
          <p:nvPr/>
        </p:nvCxnSpPr>
        <p:spPr>
          <a:xfrm>
            <a:off x="3224417" y="2464736"/>
            <a:ext cx="702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/>
          <p:nvPr/>
        </p:nvCxnSpPr>
        <p:spPr>
          <a:xfrm flipH="1" flipV="1">
            <a:off x="3285770" y="245461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/>
          <p:nvPr/>
        </p:nvCxnSpPr>
        <p:spPr>
          <a:xfrm flipH="1" flipV="1">
            <a:off x="3401844" y="2603588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/>
          <p:nvPr/>
        </p:nvCxnSpPr>
        <p:spPr>
          <a:xfrm flipV="1">
            <a:off x="3421840" y="2642686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/>
          <p:nvPr/>
        </p:nvCxnSpPr>
        <p:spPr>
          <a:xfrm flipV="1">
            <a:off x="3183578" y="2693441"/>
            <a:ext cx="1146006" cy="21489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 flipV="1">
            <a:off x="4309757" y="2426405"/>
            <a:ext cx="0" cy="2848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/>
          <p:nvPr/>
        </p:nvCxnSpPr>
        <p:spPr>
          <a:xfrm flipH="1" flipV="1">
            <a:off x="4193683" y="228126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/>
          <p:nvPr/>
        </p:nvCxnSpPr>
        <p:spPr>
          <a:xfrm flipV="1">
            <a:off x="4193683" y="2289536"/>
            <a:ext cx="0" cy="263318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/>
          <p:nvPr/>
        </p:nvCxnSpPr>
        <p:spPr>
          <a:xfrm>
            <a:off x="4193683" y="2546520"/>
            <a:ext cx="116074" cy="146921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/>
          <p:nvPr/>
        </p:nvCxnSpPr>
        <p:spPr>
          <a:xfrm flipV="1">
            <a:off x="3067858" y="2542597"/>
            <a:ext cx="1125825" cy="225007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e 179"/>
          <p:cNvGrpSpPr/>
          <p:nvPr/>
        </p:nvGrpSpPr>
        <p:grpSpPr>
          <a:xfrm rot="19944108">
            <a:off x="4273444" y="1577654"/>
            <a:ext cx="1266716" cy="2092447"/>
            <a:chOff x="3851890" y="1988069"/>
            <a:chExt cx="1266716" cy="2092447"/>
          </a:xfrm>
        </p:grpSpPr>
        <p:grpSp>
          <p:nvGrpSpPr>
            <p:cNvPr id="51" name="Groupe 50"/>
            <p:cNvGrpSpPr/>
            <p:nvPr/>
          </p:nvGrpSpPr>
          <p:grpSpPr>
            <a:xfrm rot="9231718">
              <a:off x="4420154" y="2995525"/>
              <a:ext cx="167500" cy="540072"/>
              <a:chOff x="971521" y="1898796"/>
              <a:chExt cx="167500" cy="540072"/>
            </a:xfrm>
          </p:grpSpPr>
          <p:cxnSp>
            <p:nvCxnSpPr>
              <p:cNvPr id="52" name="Connecteur droit 51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52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Ellipse 53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7030A0"/>
                    </a:solidFill>
                  </a:ln>
                  <a:noFill/>
                </a:endParaRPr>
              </a:p>
            </p:txBody>
          </p:sp>
          <p:sp>
            <p:nvSpPr>
              <p:cNvPr id="55" name="Arc 54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7030A0"/>
                    </a:solidFill>
                  </a:ln>
                </a:endParaRPr>
              </a:p>
            </p:txBody>
          </p:sp>
          <p:sp>
            <p:nvSpPr>
              <p:cNvPr id="56" name="Ellipse 55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57" name="Arc 56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89" name="Connecteur droit 88"/>
            <p:cNvCxnSpPr/>
            <p:nvPr/>
          </p:nvCxnSpPr>
          <p:spPr>
            <a:xfrm flipH="1" flipV="1">
              <a:off x="3851890" y="1988069"/>
              <a:ext cx="518296" cy="103507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eur droit 143"/>
            <p:cNvCxnSpPr/>
            <p:nvPr/>
          </p:nvCxnSpPr>
          <p:spPr>
            <a:xfrm rot="1655892" flipH="1" flipV="1">
              <a:off x="4445638" y="3595102"/>
              <a:ext cx="672968" cy="48541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e 175"/>
          <p:cNvGrpSpPr/>
          <p:nvPr/>
        </p:nvGrpSpPr>
        <p:grpSpPr>
          <a:xfrm>
            <a:off x="4960026" y="2183075"/>
            <a:ext cx="421345" cy="313535"/>
            <a:chOff x="5288836" y="1917450"/>
            <a:chExt cx="421345" cy="313535"/>
          </a:xfrm>
        </p:grpSpPr>
        <p:cxnSp>
          <p:nvCxnSpPr>
            <p:cNvPr id="146" name="Connecteur droit 145"/>
            <p:cNvCxnSpPr/>
            <p:nvPr/>
          </p:nvCxnSpPr>
          <p:spPr>
            <a:xfrm flipV="1">
              <a:off x="5290177" y="1984189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146"/>
            <p:cNvCxnSpPr/>
            <p:nvPr/>
          </p:nvCxnSpPr>
          <p:spPr>
            <a:xfrm flipH="1" flipV="1">
              <a:off x="5288837" y="1984189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cteur droit 152"/>
            <p:cNvCxnSpPr/>
            <p:nvPr/>
          </p:nvCxnSpPr>
          <p:spPr>
            <a:xfrm flipV="1">
              <a:off x="5288836" y="1921898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cteur droit 153"/>
            <p:cNvCxnSpPr/>
            <p:nvPr/>
          </p:nvCxnSpPr>
          <p:spPr>
            <a:xfrm>
              <a:off x="5293146" y="1986412"/>
              <a:ext cx="53727" cy="234534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eur droit 164"/>
            <p:cNvCxnSpPr/>
            <p:nvPr/>
          </p:nvCxnSpPr>
          <p:spPr>
            <a:xfrm flipH="1" flipV="1">
              <a:off x="5288836" y="2158414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eur droit 165"/>
            <p:cNvCxnSpPr/>
            <p:nvPr/>
          </p:nvCxnSpPr>
          <p:spPr>
            <a:xfrm flipV="1">
              <a:off x="5348295" y="2047369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eur droit 167"/>
            <p:cNvCxnSpPr/>
            <p:nvPr/>
          </p:nvCxnSpPr>
          <p:spPr>
            <a:xfrm flipV="1">
              <a:off x="5346873" y="1986412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cteur droit 168"/>
            <p:cNvCxnSpPr/>
            <p:nvPr/>
          </p:nvCxnSpPr>
          <p:spPr>
            <a:xfrm flipV="1">
              <a:off x="5346873" y="2152823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cteur droit 169"/>
            <p:cNvCxnSpPr/>
            <p:nvPr/>
          </p:nvCxnSpPr>
          <p:spPr>
            <a:xfrm flipH="1" flipV="1">
              <a:off x="5652144" y="1917450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cteur droit 170"/>
            <p:cNvCxnSpPr/>
            <p:nvPr/>
          </p:nvCxnSpPr>
          <p:spPr>
            <a:xfrm flipV="1">
              <a:off x="5710181" y="1986412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eur droit 172"/>
            <p:cNvCxnSpPr/>
            <p:nvPr/>
          </p:nvCxnSpPr>
          <p:spPr>
            <a:xfrm flipH="1">
              <a:off x="5293146" y="2056760"/>
              <a:ext cx="55149" cy="108091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Connecteur droit 131"/>
          <p:cNvCxnSpPr/>
          <p:nvPr/>
        </p:nvCxnSpPr>
        <p:spPr>
          <a:xfrm flipV="1">
            <a:off x="4298349" y="2379276"/>
            <a:ext cx="685958" cy="12861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e 181"/>
          <p:cNvGrpSpPr/>
          <p:nvPr/>
        </p:nvGrpSpPr>
        <p:grpSpPr>
          <a:xfrm rot="5400000">
            <a:off x="627144" y="1791933"/>
            <a:ext cx="359968" cy="148760"/>
            <a:chOff x="1344635" y="4134565"/>
            <a:chExt cx="359968" cy="148760"/>
          </a:xfrm>
        </p:grpSpPr>
        <p:sp>
          <p:nvSpPr>
            <p:cNvPr id="183" name="Rectangle 182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4" name="Connecteur droit 183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e 184"/>
          <p:cNvGrpSpPr/>
          <p:nvPr/>
        </p:nvGrpSpPr>
        <p:grpSpPr>
          <a:xfrm>
            <a:off x="4809060" y="3515083"/>
            <a:ext cx="359968" cy="148760"/>
            <a:chOff x="1344635" y="4134565"/>
            <a:chExt cx="359968" cy="148760"/>
          </a:xfrm>
        </p:grpSpPr>
        <p:sp>
          <p:nvSpPr>
            <p:cNvPr id="186" name="Rectangle 185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7" name="Connecteur droit 186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8" name="Connecteur droit 187"/>
          <p:cNvCxnSpPr/>
          <p:nvPr/>
        </p:nvCxnSpPr>
        <p:spPr>
          <a:xfrm flipV="1">
            <a:off x="4989044" y="2908331"/>
            <a:ext cx="0" cy="61068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Groupe 189"/>
          <p:cNvGrpSpPr/>
          <p:nvPr/>
        </p:nvGrpSpPr>
        <p:grpSpPr>
          <a:xfrm rot="20895875">
            <a:off x="5616625" y="2683245"/>
            <a:ext cx="359968" cy="148760"/>
            <a:chOff x="1344635" y="4134565"/>
            <a:chExt cx="359968" cy="148760"/>
          </a:xfrm>
        </p:grpSpPr>
        <p:sp>
          <p:nvSpPr>
            <p:cNvPr id="191" name="Rectangle 190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2" name="Connecteur droit 191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7" name="Connecteur droit 196"/>
          <p:cNvCxnSpPr/>
          <p:nvPr/>
        </p:nvCxnSpPr>
        <p:spPr>
          <a:xfrm flipV="1">
            <a:off x="5225167" y="2510562"/>
            <a:ext cx="516989" cy="9694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cteur droit 198"/>
          <p:cNvCxnSpPr>
            <a:stCxn id="191" idx="0"/>
          </p:cNvCxnSpPr>
          <p:nvPr/>
        </p:nvCxnSpPr>
        <p:spPr>
          <a:xfrm>
            <a:off x="5781481" y="2684800"/>
            <a:ext cx="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cteur droit 203"/>
          <p:cNvCxnSpPr>
            <a:stCxn id="191" idx="0"/>
          </p:cNvCxnSpPr>
          <p:nvPr/>
        </p:nvCxnSpPr>
        <p:spPr>
          <a:xfrm flipH="1" flipV="1">
            <a:off x="5748262" y="2502048"/>
            <a:ext cx="33219" cy="18275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205"/>
          <p:cNvCxnSpPr/>
          <p:nvPr/>
        </p:nvCxnSpPr>
        <p:spPr>
          <a:xfrm flipH="1" flipV="1">
            <a:off x="5191948" y="2439852"/>
            <a:ext cx="33219" cy="18275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e 242"/>
          <p:cNvGrpSpPr/>
          <p:nvPr/>
        </p:nvGrpSpPr>
        <p:grpSpPr>
          <a:xfrm flipH="1">
            <a:off x="5942987" y="870126"/>
            <a:ext cx="1756450" cy="1307490"/>
            <a:chOff x="1564888" y="3351996"/>
            <a:chExt cx="1756450" cy="1307490"/>
          </a:xfrm>
        </p:grpSpPr>
        <p:cxnSp>
          <p:nvCxnSpPr>
            <p:cNvPr id="208" name="Connecteur droit 207"/>
            <p:cNvCxnSpPr/>
            <p:nvPr/>
          </p:nvCxnSpPr>
          <p:spPr>
            <a:xfrm flipV="1">
              <a:off x="1886978" y="4245910"/>
              <a:ext cx="0" cy="16709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oupe 208"/>
            <p:cNvGrpSpPr/>
            <p:nvPr/>
          </p:nvGrpSpPr>
          <p:grpSpPr>
            <a:xfrm>
              <a:off x="1803661" y="3712042"/>
              <a:ext cx="167500" cy="540072"/>
              <a:chOff x="971521" y="1898796"/>
              <a:chExt cx="167500" cy="540072"/>
            </a:xfrm>
          </p:grpSpPr>
          <p:cxnSp>
            <p:nvCxnSpPr>
              <p:cNvPr id="210" name="Connecteur droit 209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necteur droit 210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2" name="Ellipse 211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213" name="Arc 212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4" name="Ellipse 213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215" name="Arc 214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25" name="Connecteur droit 224"/>
            <p:cNvCxnSpPr/>
            <p:nvPr/>
          </p:nvCxnSpPr>
          <p:spPr>
            <a:xfrm flipV="1">
              <a:off x="1887411" y="3589958"/>
              <a:ext cx="0" cy="16709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cteur droit 225"/>
            <p:cNvCxnSpPr/>
            <p:nvPr/>
          </p:nvCxnSpPr>
          <p:spPr>
            <a:xfrm flipH="1" flipV="1">
              <a:off x="1713648" y="3532018"/>
              <a:ext cx="173764" cy="5794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cteur droit 227"/>
            <p:cNvCxnSpPr>
              <a:stCxn id="189" idx="2"/>
            </p:cNvCxnSpPr>
            <p:nvPr/>
          </p:nvCxnSpPr>
          <p:spPr>
            <a:xfrm flipV="1">
              <a:off x="2514264" y="4277983"/>
              <a:ext cx="639574" cy="26750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e 228"/>
            <p:cNvGrpSpPr/>
            <p:nvPr/>
          </p:nvGrpSpPr>
          <p:grpSpPr>
            <a:xfrm>
              <a:off x="3153838" y="4007946"/>
              <a:ext cx="167500" cy="540072"/>
              <a:chOff x="971521" y="1898796"/>
              <a:chExt cx="167500" cy="540072"/>
            </a:xfrm>
          </p:grpSpPr>
          <p:cxnSp>
            <p:nvCxnSpPr>
              <p:cNvPr id="230" name="Connecteur droit 229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necteur droit 230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Ellipse 231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233" name="Arc 232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4" name="Ellipse 233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235" name="Arc 234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38" name="Connecteur droit 237"/>
            <p:cNvCxnSpPr/>
            <p:nvPr/>
          </p:nvCxnSpPr>
          <p:spPr>
            <a:xfrm flipV="1">
              <a:off x="3237587" y="4548018"/>
              <a:ext cx="1" cy="1114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cteur droit 238"/>
            <p:cNvCxnSpPr/>
            <p:nvPr/>
          </p:nvCxnSpPr>
          <p:spPr>
            <a:xfrm flipV="1">
              <a:off x="3237588" y="3885862"/>
              <a:ext cx="0" cy="16709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0" name="Groupe 239"/>
            <p:cNvGrpSpPr/>
            <p:nvPr/>
          </p:nvGrpSpPr>
          <p:grpSpPr>
            <a:xfrm rot="5400000">
              <a:off x="1459284" y="3457600"/>
              <a:ext cx="359968" cy="148760"/>
              <a:chOff x="1344635" y="4134565"/>
              <a:chExt cx="359968" cy="148760"/>
            </a:xfrm>
          </p:grpSpPr>
          <p:sp>
            <p:nvSpPr>
              <p:cNvPr id="241" name="Rectangle 240"/>
              <p:cNvSpPr/>
              <p:nvPr/>
            </p:nvSpPr>
            <p:spPr>
              <a:xfrm>
                <a:off x="1344635" y="4134565"/>
                <a:ext cx="359968" cy="148760"/>
              </a:xfrm>
              <a:prstGeom prst="rect">
                <a:avLst/>
              </a:prstGeom>
              <a:pattFill prst="ltUpDiag">
                <a:fgClr>
                  <a:srgbClr val="7030A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2" name="Connecteur droit 241"/>
              <p:cNvCxnSpPr/>
              <p:nvPr/>
            </p:nvCxnSpPr>
            <p:spPr>
              <a:xfrm>
                <a:off x="1344635" y="4145658"/>
                <a:ext cx="35996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6" name="Connecteur droit 215"/>
            <p:cNvCxnSpPr>
              <a:stCxn id="189" idx="7"/>
            </p:cNvCxnSpPr>
            <p:nvPr/>
          </p:nvCxnSpPr>
          <p:spPr>
            <a:xfrm flipH="1" flipV="1">
              <a:off x="1887411" y="4007948"/>
              <a:ext cx="486414" cy="47936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Arc 244"/>
          <p:cNvSpPr/>
          <p:nvPr/>
        </p:nvSpPr>
        <p:spPr>
          <a:xfrm>
            <a:off x="5605258" y="3018526"/>
            <a:ext cx="468000" cy="900000"/>
          </a:xfrm>
          <a:prstGeom prst="arc">
            <a:avLst>
              <a:gd name="adj1" fmla="val 13065822"/>
              <a:gd name="adj2" fmla="val 6257617"/>
            </a:avLst>
          </a:prstGeom>
          <a:ln w="28575">
            <a:solidFill>
              <a:srgbClr val="00B050"/>
            </a:solidFill>
            <a:headEnd type="stealth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ZoneTexte 246"/>
              <p:cNvSpPr txBox="1"/>
              <p:nvPr/>
            </p:nvSpPr>
            <p:spPr>
              <a:xfrm>
                <a:off x="6110487" y="3266130"/>
                <a:ext cx="531428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7" name="ZoneTexte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487" y="3266130"/>
                <a:ext cx="531428" cy="40479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ZoneTexte 247"/>
              <p:cNvSpPr txBox="1"/>
              <p:nvPr/>
            </p:nvSpPr>
            <p:spPr>
              <a:xfrm>
                <a:off x="790507" y="2934197"/>
                <a:ext cx="466538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8" name="ZoneTexte 2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07" y="2934197"/>
                <a:ext cx="466538" cy="40479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9" name="Arc 248"/>
          <p:cNvSpPr/>
          <p:nvPr/>
        </p:nvSpPr>
        <p:spPr>
          <a:xfrm rot="5400000">
            <a:off x="903784" y="2652260"/>
            <a:ext cx="234762" cy="451464"/>
          </a:xfrm>
          <a:prstGeom prst="arc">
            <a:avLst>
              <a:gd name="adj1" fmla="val 13065822"/>
              <a:gd name="adj2" fmla="val 6257617"/>
            </a:avLst>
          </a:prstGeom>
          <a:ln w="28575">
            <a:solidFill>
              <a:srgbClr val="7030A0"/>
            </a:solidFill>
            <a:headEnd type="stealth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50" name="Connecteur droit 249"/>
          <p:cNvCxnSpPr/>
          <p:nvPr/>
        </p:nvCxnSpPr>
        <p:spPr>
          <a:xfrm flipH="1">
            <a:off x="1659641" y="4149096"/>
            <a:ext cx="745806" cy="1590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Connecteur droit 252"/>
          <p:cNvCxnSpPr/>
          <p:nvPr/>
        </p:nvCxnSpPr>
        <p:spPr>
          <a:xfrm>
            <a:off x="2401432" y="4149096"/>
            <a:ext cx="515126" cy="36004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Connecteur droit 254"/>
          <p:cNvCxnSpPr/>
          <p:nvPr/>
        </p:nvCxnSpPr>
        <p:spPr>
          <a:xfrm flipV="1">
            <a:off x="2405448" y="3441143"/>
            <a:ext cx="0" cy="70451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ZoneTexte 258"/>
              <p:cNvSpPr txBox="1"/>
              <p:nvPr/>
            </p:nvSpPr>
            <p:spPr>
              <a:xfrm>
                <a:off x="1335890" y="4109046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9" name="ZoneTexte 2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890" y="4109046"/>
                <a:ext cx="367985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22951" r="-26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ZoneTexte 259"/>
              <p:cNvSpPr txBox="1"/>
              <p:nvPr/>
            </p:nvSpPr>
            <p:spPr>
              <a:xfrm>
                <a:off x="2909439" y="4342178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0" name="ZoneTexte 2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439" y="4342178"/>
                <a:ext cx="371384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22951" r="-27869"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ZoneTexte 260"/>
              <p:cNvSpPr txBox="1"/>
              <p:nvPr/>
            </p:nvSpPr>
            <p:spPr>
              <a:xfrm>
                <a:off x="2475002" y="3283860"/>
                <a:ext cx="3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1" name="ZoneTexte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02" y="3283860"/>
                <a:ext cx="353750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23333" r="-275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ZoneTexte 261"/>
          <p:cNvSpPr txBox="1"/>
          <p:nvPr/>
        </p:nvSpPr>
        <p:spPr>
          <a:xfrm>
            <a:off x="4800873" y="3647604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263" name="ZoneTexte 262"/>
          <p:cNvSpPr txBox="1"/>
          <p:nvPr/>
        </p:nvSpPr>
        <p:spPr>
          <a:xfrm>
            <a:off x="375348" y="1767880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264" name="ZoneTexte 263"/>
          <p:cNvSpPr txBox="1"/>
          <p:nvPr/>
        </p:nvSpPr>
        <p:spPr>
          <a:xfrm>
            <a:off x="5930422" y="259514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265" name="ZoneTexte 264"/>
          <p:cNvSpPr txBox="1"/>
          <p:nvPr/>
        </p:nvSpPr>
        <p:spPr>
          <a:xfrm>
            <a:off x="7699438" y="948313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266" name="ZoneTexte 265"/>
          <p:cNvSpPr txBox="1"/>
          <p:nvPr/>
        </p:nvSpPr>
        <p:spPr>
          <a:xfrm>
            <a:off x="5261457" y="3153055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00B050"/>
                </a:solidFill>
              </a:rPr>
              <a:t>(1)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267" name="ZoneTexte 266"/>
          <p:cNvSpPr txBox="1"/>
          <p:nvPr/>
        </p:nvSpPr>
        <p:spPr>
          <a:xfrm>
            <a:off x="2830623" y="215045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00B0F0"/>
                </a:solidFill>
              </a:rPr>
              <a:t>(2)</a:t>
            </a:r>
            <a:endParaRPr lang="fr-FR" sz="1400" dirty="0">
              <a:solidFill>
                <a:srgbClr val="00B0F0"/>
              </a:solidFill>
            </a:endParaRPr>
          </a:p>
        </p:txBody>
      </p:sp>
      <p:sp>
        <p:nvSpPr>
          <p:cNvPr id="269" name="ZoneTexte 268"/>
          <p:cNvSpPr txBox="1"/>
          <p:nvPr/>
        </p:nvSpPr>
        <p:spPr>
          <a:xfrm>
            <a:off x="1781587" y="222496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FFC000"/>
                </a:solidFill>
              </a:rPr>
              <a:t>(3)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270" name="ZoneTexte 269"/>
          <p:cNvSpPr txBox="1"/>
          <p:nvPr/>
        </p:nvSpPr>
        <p:spPr>
          <a:xfrm>
            <a:off x="6192216" y="1538750"/>
            <a:ext cx="4120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FFC000"/>
                </a:solidFill>
              </a:rPr>
              <a:t>(3’)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271" name="ZoneTexte 270"/>
          <p:cNvSpPr txBox="1"/>
          <p:nvPr/>
        </p:nvSpPr>
        <p:spPr>
          <a:xfrm>
            <a:off x="1139020" y="205961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C00000"/>
                </a:solidFill>
              </a:rPr>
              <a:t>(4)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74" name="ZoneTexte 273"/>
          <p:cNvSpPr txBox="1"/>
          <p:nvPr/>
        </p:nvSpPr>
        <p:spPr>
          <a:xfrm>
            <a:off x="4620809" y="2782745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A</a:t>
            </a:r>
            <a:endParaRPr lang="fr-FR" sz="1600" i="1" dirty="0"/>
          </a:p>
        </p:txBody>
      </p:sp>
      <p:sp>
        <p:nvSpPr>
          <p:cNvPr id="275" name="ZoneTexte 274"/>
          <p:cNvSpPr txBox="1"/>
          <p:nvPr/>
        </p:nvSpPr>
        <p:spPr>
          <a:xfrm>
            <a:off x="4963206" y="194785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B</a:t>
            </a:r>
            <a:endParaRPr lang="fr-FR" sz="1600" i="1" dirty="0"/>
          </a:p>
        </p:txBody>
      </p:sp>
      <p:sp>
        <p:nvSpPr>
          <p:cNvPr id="276" name="ZoneTexte 275"/>
          <p:cNvSpPr txBox="1"/>
          <p:nvPr/>
        </p:nvSpPr>
        <p:spPr>
          <a:xfrm>
            <a:off x="2523918" y="232971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C</a:t>
            </a:r>
            <a:endParaRPr lang="fr-FR" sz="1600" i="1" dirty="0"/>
          </a:p>
        </p:txBody>
      </p:sp>
      <p:sp>
        <p:nvSpPr>
          <p:cNvPr id="277" name="ZoneTexte 276"/>
          <p:cNvSpPr txBox="1"/>
          <p:nvPr/>
        </p:nvSpPr>
        <p:spPr>
          <a:xfrm>
            <a:off x="1349801" y="262750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D</a:t>
            </a:r>
            <a:endParaRPr lang="fr-FR" sz="1600" i="1" dirty="0"/>
          </a:p>
        </p:txBody>
      </p:sp>
      <p:sp>
        <p:nvSpPr>
          <p:cNvPr id="278" name="ZoneTexte 277"/>
          <p:cNvSpPr txBox="1"/>
          <p:nvPr/>
        </p:nvSpPr>
        <p:spPr>
          <a:xfrm>
            <a:off x="627064" y="220429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E</a:t>
            </a:r>
            <a:endParaRPr lang="fr-FR" sz="1600" i="1" dirty="0"/>
          </a:p>
        </p:txBody>
      </p:sp>
      <p:sp>
        <p:nvSpPr>
          <p:cNvPr id="279" name="ZoneTexte 278"/>
          <p:cNvSpPr txBox="1"/>
          <p:nvPr/>
        </p:nvSpPr>
        <p:spPr>
          <a:xfrm>
            <a:off x="5593372" y="1680232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C’</a:t>
            </a:r>
            <a:endParaRPr lang="fr-FR" sz="1600" i="1" dirty="0"/>
          </a:p>
        </p:txBody>
      </p:sp>
      <p:sp>
        <p:nvSpPr>
          <p:cNvPr id="280" name="ZoneTexte 279"/>
          <p:cNvSpPr txBox="1"/>
          <p:nvPr/>
        </p:nvSpPr>
        <p:spPr>
          <a:xfrm>
            <a:off x="6908132" y="199822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D’</a:t>
            </a:r>
            <a:endParaRPr lang="fr-FR" sz="1600" i="1" dirty="0"/>
          </a:p>
        </p:txBody>
      </p:sp>
      <p:sp>
        <p:nvSpPr>
          <p:cNvPr id="281" name="ZoneTexte 280"/>
          <p:cNvSpPr txBox="1"/>
          <p:nvPr/>
        </p:nvSpPr>
        <p:spPr>
          <a:xfrm>
            <a:off x="7504895" y="1419096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E’</a:t>
            </a:r>
            <a:endParaRPr lang="fr-FR" sz="1600" i="1" dirty="0"/>
          </a:p>
        </p:txBody>
      </p:sp>
      <p:cxnSp>
        <p:nvCxnSpPr>
          <p:cNvPr id="164" name="Connecteur droit 163"/>
          <p:cNvCxnSpPr/>
          <p:nvPr/>
        </p:nvCxnSpPr>
        <p:spPr>
          <a:xfrm flipV="1">
            <a:off x="1257045" y="2524009"/>
            <a:ext cx="0" cy="33479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 flipH="1" flipV="1">
            <a:off x="1055271" y="2342280"/>
            <a:ext cx="232148" cy="29028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c 4"/>
          <p:cNvSpPr/>
          <p:nvPr/>
        </p:nvSpPr>
        <p:spPr>
          <a:xfrm>
            <a:off x="1241557" y="2506769"/>
            <a:ext cx="200124" cy="168790"/>
          </a:xfrm>
          <a:prstGeom prst="arc">
            <a:avLst>
              <a:gd name="adj1" fmla="val 12637509"/>
              <a:gd name="adj2" fmla="val 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/>
          <p:cNvSpPr/>
          <p:nvPr/>
        </p:nvSpPr>
        <p:spPr>
          <a:xfrm>
            <a:off x="1267534" y="2578191"/>
            <a:ext cx="164535" cy="16453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Arc 173"/>
          <p:cNvSpPr/>
          <p:nvPr/>
        </p:nvSpPr>
        <p:spPr>
          <a:xfrm>
            <a:off x="1240440" y="2807854"/>
            <a:ext cx="200124" cy="168790"/>
          </a:xfrm>
          <a:prstGeom prst="arc">
            <a:avLst>
              <a:gd name="adj1" fmla="val 12637509"/>
              <a:gd name="adj2" fmla="val 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9" name="Ellipse 188"/>
          <p:cNvSpPr/>
          <p:nvPr/>
        </p:nvSpPr>
        <p:spPr>
          <a:xfrm>
            <a:off x="6750061" y="1981348"/>
            <a:ext cx="164535" cy="16453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ZoneTexte 192"/>
          <p:cNvSpPr txBox="1"/>
          <p:nvPr/>
        </p:nvSpPr>
        <p:spPr>
          <a:xfrm>
            <a:off x="3467421" y="2214300"/>
            <a:ext cx="36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157463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08B3B729-BCBE-14BA-BF71-BABC76EE39CF}"/>
              </a:ext>
            </a:extLst>
          </p:cNvPr>
          <p:cNvGrpSpPr/>
          <p:nvPr/>
        </p:nvGrpSpPr>
        <p:grpSpPr>
          <a:xfrm>
            <a:off x="290870" y="282420"/>
            <a:ext cx="1705293" cy="1666470"/>
            <a:chOff x="5262233" y="3152282"/>
            <a:chExt cx="1705293" cy="1666470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E0DDF1E2-9F05-1121-C43B-B44F235EA8AE}"/>
                </a:ext>
              </a:extLst>
            </p:cNvPr>
            <p:cNvGrpSpPr/>
            <p:nvPr/>
          </p:nvGrpSpPr>
          <p:grpSpPr>
            <a:xfrm>
              <a:off x="5940152" y="3401722"/>
              <a:ext cx="749927" cy="749927"/>
              <a:chOff x="5294563" y="3372196"/>
              <a:chExt cx="749927" cy="749927"/>
            </a:xfrm>
          </p:grpSpPr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1DA4776C-4975-2B23-8F9C-C031E2585BFC}"/>
                  </a:ext>
                </a:extLst>
              </p:cNvPr>
              <p:cNvCxnSpPr/>
              <p:nvPr/>
            </p:nvCxnSpPr>
            <p:spPr>
              <a:xfrm>
                <a:off x="5294563" y="4119730"/>
                <a:ext cx="749927" cy="0"/>
              </a:xfrm>
              <a:prstGeom prst="straightConnector1">
                <a:avLst/>
              </a:prstGeom>
              <a:ln w="19050">
                <a:solidFill>
                  <a:schemeClr val="accent4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avec flèche 17">
                <a:extLst>
                  <a:ext uri="{FF2B5EF4-FFF2-40B4-BE49-F238E27FC236}">
                    <a16:creationId xmlns:a16="http://schemas.microsoft.com/office/drawing/2014/main" id="{DF27A86E-C51C-2A9F-22BE-F51A88FDFF5E}"/>
                  </a:ext>
                </a:extLst>
              </p:cNvPr>
              <p:cNvCxnSpPr/>
              <p:nvPr/>
            </p:nvCxnSpPr>
            <p:spPr>
              <a:xfrm rot="16200000">
                <a:off x="4919600" y="3747160"/>
                <a:ext cx="749927" cy="0"/>
              </a:xfrm>
              <a:prstGeom prst="straightConnector1">
                <a:avLst/>
              </a:prstGeom>
              <a:ln w="19050">
                <a:solidFill>
                  <a:schemeClr val="accent4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1493FC2D-D50F-83F2-D0DB-3563B5B07A1E}"/>
                </a:ext>
              </a:extLst>
            </p:cNvPr>
            <p:cNvGrpSpPr/>
            <p:nvPr/>
          </p:nvGrpSpPr>
          <p:grpSpPr>
            <a:xfrm rot="19800000">
              <a:off x="5709204" y="3270482"/>
              <a:ext cx="749927" cy="749927"/>
              <a:chOff x="5294563" y="3372196"/>
              <a:chExt cx="749927" cy="749927"/>
            </a:xfrm>
          </p:grpSpPr>
          <p:cxnSp>
            <p:nvCxnSpPr>
              <p:cNvPr id="15" name="Connecteur droit avec flèche 14">
                <a:extLst>
                  <a:ext uri="{FF2B5EF4-FFF2-40B4-BE49-F238E27FC236}">
                    <a16:creationId xmlns:a16="http://schemas.microsoft.com/office/drawing/2014/main" id="{BAFFAC08-BCB7-39C6-59BF-1537A2043929}"/>
                  </a:ext>
                </a:extLst>
              </p:cNvPr>
              <p:cNvCxnSpPr/>
              <p:nvPr/>
            </p:nvCxnSpPr>
            <p:spPr>
              <a:xfrm>
                <a:off x="5294563" y="4119730"/>
                <a:ext cx="749927" cy="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avec flèche 15">
                <a:extLst>
                  <a:ext uri="{FF2B5EF4-FFF2-40B4-BE49-F238E27FC236}">
                    <a16:creationId xmlns:a16="http://schemas.microsoft.com/office/drawing/2014/main" id="{FFCF852E-524E-667F-97A4-2CCA8EA24BF6}"/>
                  </a:ext>
                </a:extLst>
              </p:cNvPr>
              <p:cNvCxnSpPr/>
              <p:nvPr/>
            </p:nvCxnSpPr>
            <p:spPr>
              <a:xfrm rot="16200000">
                <a:off x="4919600" y="3747160"/>
                <a:ext cx="749927" cy="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7B94E97D-AE0A-6C96-F652-B1A22B3D24D7}"/>
                </a:ext>
              </a:extLst>
            </p:cNvPr>
            <p:cNvSpPr/>
            <p:nvPr/>
          </p:nvSpPr>
          <p:spPr>
            <a:xfrm>
              <a:off x="5292080" y="3522608"/>
              <a:ext cx="1296144" cy="1296144"/>
            </a:xfrm>
            <a:prstGeom prst="arc">
              <a:avLst>
                <a:gd name="adj1" fmla="val 20018351"/>
                <a:gd name="adj2" fmla="val 21169866"/>
              </a:avLst>
            </a:prstGeom>
            <a:ln w="19050">
              <a:headEnd type="stealth" w="med" len="lg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ZoneTexte 6">
                  <a:extLst>
                    <a:ext uri="{FF2B5EF4-FFF2-40B4-BE49-F238E27FC236}">
                      <a16:creationId xmlns:a16="http://schemas.microsoft.com/office/drawing/2014/main" id="{45CE5781-61C9-2635-D162-5EEF824D5CBB}"/>
                    </a:ext>
                  </a:extLst>
                </p:cNvPr>
                <p:cNvSpPr txBox="1"/>
                <p:nvPr/>
              </p:nvSpPr>
              <p:spPr>
                <a:xfrm>
                  <a:off x="6595181" y="4010755"/>
                  <a:ext cx="3723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>
            <p:sp>
              <p:nvSpPr>
                <p:cNvPr id="7" name="ZoneTexte 6">
                  <a:extLst>
                    <a:ext uri="{FF2B5EF4-FFF2-40B4-BE49-F238E27FC236}">
                      <a16:creationId xmlns:a16="http://schemas.microsoft.com/office/drawing/2014/main" id="{45CE5781-61C9-2635-D162-5EEF824D5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5181" y="4010755"/>
                  <a:ext cx="372345" cy="27699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FF47703D-B4E6-7FB5-015B-C2BE07C08087}"/>
                    </a:ext>
                  </a:extLst>
                </p:cNvPr>
                <p:cNvSpPr txBox="1"/>
                <p:nvPr/>
              </p:nvSpPr>
              <p:spPr>
                <a:xfrm>
                  <a:off x="5733941" y="3152282"/>
                  <a:ext cx="37394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FF47703D-B4E6-7FB5-015B-C2BE07C080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941" y="3152282"/>
                  <a:ext cx="373949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79E5727B-0895-AB63-0E98-74DF5304212E}"/>
                    </a:ext>
                  </a:extLst>
                </p:cNvPr>
                <p:cNvSpPr txBox="1"/>
                <p:nvPr/>
              </p:nvSpPr>
              <p:spPr>
                <a:xfrm>
                  <a:off x="6435685" y="3548045"/>
                  <a:ext cx="3723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79E5727B-0895-AB63-0E98-74DF530421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5685" y="3548045"/>
                  <a:ext cx="37234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53EF180C-8EF3-E27B-B766-D1A3AB2C611C}"/>
                    </a:ext>
                  </a:extLst>
                </p:cNvPr>
                <p:cNvSpPr txBox="1"/>
                <p:nvPr/>
              </p:nvSpPr>
              <p:spPr>
                <a:xfrm>
                  <a:off x="5262233" y="3356339"/>
                  <a:ext cx="3673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53EF180C-8EF3-E27B-B766-D1A3AB2C61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2233" y="3356339"/>
                  <a:ext cx="3673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E3106F88-84B1-CCB8-43BA-F27F90AC2487}"/>
                    </a:ext>
                  </a:extLst>
                </p:cNvPr>
                <p:cNvSpPr txBox="1"/>
                <p:nvPr/>
              </p:nvSpPr>
              <p:spPr>
                <a:xfrm>
                  <a:off x="6531285" y="3829601"/>
                  <a:ext cx="31758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fr-FR" sz="1200" dirty="0"/>
                </a:p>
              </p:txBody>
            </p:sp>
          </mc:Choice>
          <mc:Fallback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E3106F88-84B1-CCB8-43BA-F27F90AC24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285" y="3829601"/>
                  <a:ext cx="317587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E67C0B7A-9F0E-E3F2-E2DA-5588F46A8E87}"/>
                    </a:ext>
                  </a:extLst>
                </p:cNvPr>
                <p:cNvSpPr txBox="1"/>
                <p:nvPr/>
              </p:nvSpPr>
              <p:spPr>
                <a:xfrm>
                  <a:off x="5759440" y="4256870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E67C0B7A-9F0E-E3F2-E2DA-5588F46A8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9440" y="4256870"/>
                  <a:ext cx="362022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E6F873F-B2B6-07DF-5E40-99A203D09494}"/>
                </a:ext>
              </a:extLst>
            </p:cNvPr>
            <p:cNvSpPr/>
            <p:nvPr/>
          </p:nvSpPr>
          <p:spPr>
            <a:xfrm>
              <a:off x="5853398" y="4069873"/>
              <a:ext cx="158762" cy="1587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2CF51753-1F69-130B-03E8-0C15BAAC15D2}"/>
                </a:ext>
              </a:extLst>
            </p:cNvPr>
            <p:cNvSpPr/>
            <p:nvPr/>
          </p:nvSpPr>
          <p:spPr>
            <a:xfrm flipV="1">
              <a:off x="5905779" y="4122254"/>
              <a:ext cx="54000" cy="54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50D8FBC0-324C-E194-7838-95C39B135C56}"/>
              </a:ext>
            </a:extLst>
          </p:cNvPr>
          <p:cNvGrpSpPr/>
          <p:nvPr/>
        </p:nvGrpSpPr>
        <p:grpSpPr>
          <a:xfrm>
            <a:off x="1735637" y="274367"/>
            <a:ext cx="1705293" cy="1666470"/>
            <a:chOff x="5262233" y="3152282"/>
            <a:chExt cx="1705293" cy="1666470"/>
          </a:xfrm>
        </p:grpSpPr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C4965C8B-84A5-36C1-94BD-4BE5364928DE}"/>
                </a:ext>
              </a:extLst>
            </p:cNvPr>
            <p:cNvGrpSpPr/>
            <p:nvPr/>
          </p:nvGrpSpPr>
          <p:grpSpPr>
            <a:xfrm>
              <a:off x="5940152" y="3401722"/>
              <a:ext cx="749927" cy="749927"/>
              <a:chOff x="5294563" y="3372196"/>
              <a:chExt cx="749927" cy="749927"/>
            </a:xfrm>
          </p:grpSpPr>
          <p:cxnSp>
            <p:nvCxnSpPr>
              <p:cNvPr id="93" name="Connecteur droit avec flèche 92">
                <a:extLst>
                  <a:ext uri="{FF2B5EF4-FFF2-40B4-BE49-F238E27FC236}">
                    <a16:creationId xmlns:a16="http://schemas.microsoft.com/office/drawing/2014/main" id="{ED30D87E-0FAB-F91A-0562-2F5212AE670E}"/>
                  </a:ext>
                </a:extLst>
              </p:cNvPr>
              <p:cNvCxnSpPr/>
              <p:nvPr/>
            </p:nvCxnSpPr>
            <p:spPr>
              <a:xfrm>
                <a:off x="5294563" y="4119730"/>
                <a:ext cx="749927" cy="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cteur droit avec flèche 93">
                <a:extLst>
                  <a:ext uri="{FF2B5EF4-FFF2-40B4-BE49-F238E27FC236}">
                    <a16:creationId xmlns:a16="http://schemas.microsoft.com/office/drawing/2014/main" id="{105FB8B5-03B2-78EF-BB78-68AA210793BF}"/>
                  </a:ext>
                </a:extLst>
              </p:cNvPr>
              <p:cNvCxnSpPr/>
              <p:nvPr/>
            </p:nvCxnSpPr>
            <p:spPr>
              <a:xfrm rot="16200000">
                <a:off x="4919600" y="3747160"/>
                <a:ext cx="749927" cy="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3CB7725A-D214-857A-F999-A56617D586B9}"/>
                </a:ext>
              </a:extLst>
            </p:cNvPr>
            <p:cNvGrpSpPr/>
            <p:nvPr/>
          </p:nvGrpSpPr>
          <p:grpSpPr>
            <a:xfrm rot="19800000">
              <a:off x="5709204" y="3270482"/>
              <a:ext cx="749927" cy="749927"/>
              <a:chOff x="5294563" y="3372196"/>
              <a:chExt cx="749927" cy="749927"/>
            </a:xfrm>
          </p:grpSpPr>
          <p:cxnSp>
            <p:nvCxnSpPr>
              <p:cNvPr id="91" name="Connecteur droit avec flèche 90">
                <a:extLst>
                  <a:ext uri="{FF2B5EF4-FFF2-40B4-BE49-F238E27FC236}">
                    <a16:creationId xmlns:a16="http://schemas.microsoft.com/office/drawing/2014/main" id="{215C24AF-AE27-2553-58B5-BEE0706F354C}"/>
                  </a:ext>
                </a:extLst>
              </p:cNvPr>
              <p:cNvCxnSpPr/>
              <p:nvPr/>
            </p:nvCxnSpPr>
            <p:spPr>
              <a:xfrm>
                <a:off x="5294563" y="4119730"/>
                <a:ext cx="749927" cy="0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cteur droit avec flèche 91">
                <a:extLst>
                  <a:ext uri="{FF2B5EF4-FFF2-40B4-BE49-F238E27FC236}">
                    <a16:creationId xmlns:a16="http://schemas.microsoft.com/office/drawing/2014/main" id="{C596879D-4E6D-0931-3046-2379C4437C6E}"/>
                  </a:ext>
                </a:extLst>
              </p:cNvPr>
              <p:cNvCxnSpPr/>
              <p:nvPr/>
            </p:nvCxnSpPr>
            <p:spPr>
              <a:xfrm rot="16200000">
                <a:off x="4919600" y="3747160"/>
                <a:ext cx="749927" cy="0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4C250B68-64FE-C403-18E2-9D63245C1C8E}"/>
                </a:ext>
              </a:extLst>
            </p:cNvPr>
            <p:cNvSpPr/>
            <p:nvPr/>
          </p:nvSpPr>
          <p:spPr>
            <a:xfrm>
              <a:off x="5292080" y="3522608"/>
              <a:ext cx="1296144" cy="1296144"/>
            </a:xfrm>
            <a:prstGeom prst="arc">
              <a:avLst>
                <a:gd name="adj1" fmla="val 20018351"/>
                <a:gd name="adj2" fmla="val 21169866"/>
              </a:avLst>
            </a:prstGeom>
            <a:ln w="19050">
              <a:headEnd type="stealth" w="med" len="lg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ZoneTexte 82">
                  <a:extLst>
                    <a:ext uri="{FF2B5EF4-FFF2-40B4-BE49-F238E27FC236}">
                      <a16:creationId xmlns:a16="http://schemas.microsoft.com/office/drawing/2014/main" id="{680063FC-E85A-6013-92D0-5B4A22842108}"/>
                    </a:ext>
                  </a:extLst>
                </p:cNvPr>
                <p:cNvSpPr txBox="1"/>
                <p:nvPr/>
              </p:nvSpPr>
              <p:spPr>
                <a:xfrm>
                  <a:off x="6595181" y="4010755"/>
                  <a:ext cx="3723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>
            <p:sp>
              <p:nvSpPr>
                <p:cNvPr id="83" name="ZoneTexte 82">
                  <a:extLst>
                    <a:ext uri="{FF2B5EF4-FFF2-40B4-BE49-F238E27FC236}">
                      <a16:creationId xmlns:a16="http://schemas.microsoft.com/office/drawing/2014/main" id="{680063FC-E85A-6013-92D0-5B4A22842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5181" y="4010755"/>
                  <a:ext cx="372345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ZoneTexte 83">
                  <a:extLst>
                    <a:ext uri="{FF2B5EF4-FFF2-40B4-BE49-F238E27FC236}">
                      <a16:creationId xmlns:a16="http://schemas.microsoft.com/office/drawing/2014/main" id="{17B5D98F-7914-84AB-E1CA-D3B2972FA32F}"/>
                    </a:ext>
                  </a:extLst>
                </p:cNvPr>
                <p:cNvSpPr txBox="1"/>
                <p:nvPr/>
              </p:nvSpPr>
              <p:spPr>
                <a:xfrm>
                  <a:off x="5733941" y="3152282"/>
                  <a:ext cx="3673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>
            <p:sp>
              <p:nvSpPr>
                <p:cNvPr id="84" name="ZoneTexte 83">
                  <a:extLst>
                    <a:ext uri="{FF2B5EF4-FFF2-40B4-BE49-F238E27FC236}">
                      <a16:creationId xmlns:a16="http://schemas.microsoft.com/office/drawing/2014/main" id="{17B5D98F-7914-84AB-E1CA-D3B2972FA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941" y="3152282"/>
                  <a:ext cx="367344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ZoneTexte 84">
                  <a:extLst>
                    <a:ext uri="{FF2B5EF4-FFF2-40B4-BE49-F238E27FC236}">
                      <a16:creationId xmlns:a16="http://schemas.microsoft.com/office/drawing/2014/main" id="{B74218D5-F6FE-2A94-D8F6-C04C1555EFD7}"/>
                    </a:ext>
                  </a:extLst>
                </p:cNvPr>
                <p:cNvSpPr txBox="1"/>
                <p:nvPr/>
              </p:nvSpPr>
              <p:spPr>
                <a:xfrm>
                  <a:off x="6435685" y="3548045"/>
                  <a:ext cx="3723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>
            <p:sp>
              <p:nvSpPr>
                <p:cNvPr id="85" name="ZoneTexte 84">
                  <a:extLst>
                    <a:ext uri="{FF2B5EF4-FFF2-40B4-BE49-F238E27FC236}">
                      <a16:creationId xmlns:a16="http://schemas.microsoft.com/office/drawing/2014/main" id="{B74218D5-F6FE-2A94-D8F6-C04C1555E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5685" y="3548045"/>
                  <a:ext cx="372345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ZoneTexte 85">
                  <a:extLst>
                    <a:ext uri="{FF2B5EF4-FFF2-40B4-BE49-F238E27FC236}">
                      <a16:creationId xmlns:a16="http://schemas.microsoft.com/office/drawing/2014/main" id="{CA34AA4A-0E73-EB8C-8CE5-0EEFDF389005}"/>
                    </a:ext>
                  </a:extLst>
                </p:cNvPr>
                <p:cNvSpPr txBox="1"/>
                <p:nvPr/>
              </p:nvSpPr>
              <p:spPr>
                <a:xfrm>
                  <a:off x="5262233" y="3356339"/>
                  <a:ext cx="37394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>
            <p:sp>
              <p:nvSpPr>
                <p:cNvPr id="86" name="ZoneTexte 85">
                  <a:extLst>
                    <a:ext uri="{FF2B5EF4-FFF2-40B4-BE49-F238E27FC236}">
                      <a16:creationId xmlns:a16="http://schemas.microsoft.com/office/drawing/2014/main" id="{CA34AA4A-0E73-EB8C-8CE5-0EEFDF3890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2233" y="3356339"/>
                  <a:ext cx="373949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ZoneTexte 86">
                  <a:extLst>
                    <a:ext uri="{FF2B5EF4-FFF2-40B4-BE49-F238E27FC236}">
                      <a16:creationId xmlns:a16="http://schemas.microsoft.com/office/drawing/2014/main" id="{7283EDF0-E1B3-B6B4-A0CE-4EFA684B1FA9}"/>
                    </a:ext>
                  </a:extLst>
                </p:cNvPr>
                <p:cNvSpPr txBox="1"/>
                <p:nvPr/>
              </p:nvSpPr>
              <p:spPr>
                <a:xfrm>
                  <a:off x="6531285" y="3829601"/>
                  <a:ext cx="31758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fr-FR" sz="1200" dirty="0"/>
                </a:p>
              </p:txBody>
            </p:sp>
          </mc:Choice>
          <mc:Fallback>
            <p:sp>
              <p:nvSpPr>
                <p:cNvPr id="87" name="ZoneTexte 86">
                  <a:extLst>
                    <a:ext uri="{FF2B5EF4-FFF2-40B4-BE49-F238E27FC236}">
                      <a16:creationId xmlns:a16="http://schemas.microsoft.com/office/drawing/2014/main" id="{7283EDF0-E1B3-B6B4-A0CE-4EFA684B1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285" y="3829601"/>
                  <a:ext cx="317587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ZoneTexte 87">
                  <a:extLst>
                    <a:ext uri="{FF2B5EF4-FFF2-40B4-BE49-F238E27FC236}">
                      <a16:creationId xmlns:a16="http://schemas.microsoft.com/office/drawing/2014/main" id="{A5CE293B-AE13-945D-5481-CE52C5F73FDB}"/>
                    </a:ext>
                  </a:extLst>
                </p:cNvPr>
                <p:cNvSpPr txBox="1"/>
                <p:nvPr/>
              </p:nvSpPr>
              <p:spPr>
                <a:xfrm>
                  <a:off x="5759440" y="4256870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>
            <p:sp>
              <p:nvSpPr>
                <p:cNvPr id="88" name="ZoneTexte 87">
                  <a:extLst>
                    <a:ext uri="{FF2B5EF4-FFF2-40B4-BE49-F238E27FC236}">
                      <a16:creationId xmlns:a16="http://schemas.microsoft.com/office/drawing/2014/main" id="{A5CE293B-AE13-945D-5481-CE52C5F73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9440" y="4256870"/>
                  <a:ext cx="362022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BE33035E-B7B1-0CA4-60A7-A54F98146803}"/>
                </a:ext>
              </a:extLst>
            </p:cNvPr>
            <p:cNvSpPr/>
            <p:nvPr/>
          </p:nvSpPr>
          <p:spPr>
            <a:xfrm>
              <a:off x="5853398" y="4069873"/>
              <a:ext cx="158762" cy="1587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5A99EF33-1EA5-2A46-5730-AAA73E0D0710}"/>
                </a:ext>
              </a:extLst>
            </p:cNvPr>
            <p:cNvSpPr/>
            <p:nvPr/>
          </p:nvSpPr>
          <p:spPr>
            <a:xfrm flipV="1">
              <a:off x="5905779" y="4122254"/>
              <a:ext cx="54000" cy="54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F0432FF9-7BEE-9519-5C12-8047C5AD6BA5}"/>
              </a:ext>
            </a:extLst>
          </p:cNvPr>
          <p:cNvGrpSpPr/>
          <p:nvPr/>
        </p:nvGrpSpPr>
        <p:grpSpPr>
          <a:xfrm>
            <a:off x="3197799" y="273395"/>
            <a:ext cx="1705293" cy="1666470"/>
            <a:chOff x="5262233" y="3152282"/>
            <a:chExt cx="1705293" cy="1666470"/>
          </a:xfrm>
        </p:grpSpPr>
        <p:grpSp>
          <p:nvGrpSpPr>
            <p:cNvPr id="96" name="Groupe 95">
              <a:extLst>
                <a:ext uri="{FF2B5EF4-FFF2-40B4-BE49-F238E27FC236}">
                  <a16:creationId xmlns:a16="http://schemas.microsoft.com/office/drawing/2014/main" id="{D07AB450-ABB2-9A11-3A3C-2643337FCFF7}"/>
                </a:ext>
              </a:extLst>
            </p:cNvPr>
            <p:cNvGrpSpPr/>
            <p:nvPr/>
          </p:nvGrpSpPr>
          <p:grpSpPr>
            <a:xfrm>
              <a:off x="5940152" y="3401722"/>
              <a:ext cx="749927" cy="749927"/>
              <a:chOff x="5294563" y="3372196"/>
              <a:chExt cx="749927" cy="749927"/>
            </a:xfrm>
          </p:grpSpPr>
          <p:cxnSp>
            <p:nvCxnSpPr>
              <p:cNvPr id="109" name="Connecteur droit avec flèche 108">
                <a:extLst>
                  <a:ext uri="{FF2B5EF4-FFF2-40B4-BE49-F238E27FC236}">
                    <a16:creationId xmlns:a16="http://schemas.microsoft.com/office/drawing/2014/main" id="{C1C91C1B-6C16-5904-9683-B37D396AEA72}"/>
                  </a:ext>
                </a:extLst>
              </p:cNvPr>
              <p:cNvCxnSpPr/>
              <p:nvPr/>
            </p:nvCxnSpPr>
            <p:spPr>
              <a:xfrm>
                <a:off x="5294563" y="4119730"/>
                <a:ext cx="749927" cy="0"/>
              </a:xfrm>
              <a:prstGeom prst="straightConnector1">
                <a:avLst/>
              </a:prstGeom>
              <a:ln w="19050">
                <a:solidFill>
                  <a:schemeClr val="accent4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>
                <a:extLst>
                  <a:ext uri="{FF2B5EF4-FFF2-40B4-BE49-F238E27FC236}">
                    <a16:creationId xmlns:a16="http://schemas.microsoft.com/office/drawing/2014/main" id="{FD06C619-1DFC-A575-D6B3-39AA02738EDE}"/>
                  </a:ext>
                </a:extLst>
              </p:cNvPr>
              <p:cNvCxnSpPr/>
              <p:nvPr/>
            </p:nvCxnSpPr>
            <p:spPr>
              <a:xfrm rot="16200000">
                <a:off x="4919600" y="3747160"/>
                <a:ext cx="749927" cy="0"/>
              </a:xfrm>
              <a:prstGeom prst="straightConnector1">
                <a:avLst/>
              </a:prstGeom>
              <a:ln w="19050">
                <a:solidFill>
                  <a:schemeClr val="accent4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e 96">
              <a:extLst>
                <a:ext uri="{FF2B5EF4-FFF2-40B4-BE49-F238E27FC236}">
                  <a16:creationId xmlns:a16="http://schemas.microsoft.com/office/drawing/2014/main" id="{9DA85516-4B8F-D227-C576-123AF2DE38D1}"/>
                </a:ext>
              </a:extLst>
            </p:cNvPr>
            <p:cNvGrpSpPr/>
            <p:nvPr/>
          </p:nvGrpSpPr>
          <p:grpSpPr>
            <a:xfrm rot="19800000">
              <a:off x="5709204" y="3270482"/>
              <a:ext cx="749927" cy="749927"/>
              <a:chOff x="5294563" y="3372196"/>
              <a:chExt cx="749927" cy="749927"/>
            </a:xfrm>
          </p:grpSpPr>
          <p:cxnSp>
            <p:nvCxnSpPr>
              <p:cNvPr id="107" name="Connecteur droit avec flèche 106">
                <a:extLst>
                  <a:ext uri="{FF2B5EF4-FFF2-40B4-BE49-F238E27FC236}">
                    <a16:creationId xmlns:a16="http://schemas.microsoft.com/office/drawing/2014/main" id="{AB9E55C8-2D17-4823-D5E4-CACBCD360626}"/>
                  </a:ext>
                </a:extLst>
              </p:cNvPr>
              <p:cNvCxnSpPr/>
              <p:nvPr/>
            </p:nvCxnSpPr>
            <p:spPr>
              <a:xfrm>
                <a:off x="5294563" y="4119730"/>
                <a:ext cx="749927" cy="0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avec flèche 107">
                <a:extLst>
                  <a:ext uri="{FF2B5EF4-FFF2-40B4-BE49-F238E27FC236}">
                    <a16:creationId xmlns:a16="http://schemas.microsoft.com/office/drawing/2014/main" id="{7116D281-3309-AB4C-A2D4-F71ABD8DECB1}"/>
                  </a:ext>
                </a:extLst>
              </p:cNvPr>
              <p:cNvCxnSpPr/>
              <p:nvPr/>
            </p:nvCxnSpPr>
            <p:spPr>
              <a:xfrm rot="16200000">
                <a:off x="4919600" y="3747160"/>
                <a:ext cx="749927" cy="0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7D2F4815-4E89-813A-A8DC-1ED215E81E60}"/>
                </a:ext>
              </a:extLst>
            </p:cNvPr>
            <p:cNvSpPr/>
            <p:nvPr/>
          </p:nvSpPr>
          <p:spPr>
            <a:xfrm>
              <a:off x="5292080" y="3522608"/>
              <a:ext cx="1296144" cy="1296144"/>
            </a:xfrm>
            <a:prstGeom prst="arc">
              <a:avLst>
                <a:gd name="adj1" fmla="val 20018351"/>
                <a:gd name="adj2" fmla="val 21169866"/>
              </a:avLst>
            </a:prstGeom>
            <a:ln w="19050">
              <a:headEnd type="stealth" w="med" len="lg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ZoneTexte 98">
                  <a:extLst>
                    <a:ext uri="{FF2B5EF4-FFF2-40B4-BE49-F238E27FC236}">
                      <a16:creationId xmlns:a16="http://schemas.microsoft.com/office/drawing/2014/main" id="{8E8342EA-9FE5-EC71-F8A0-9BA4C1B9C5BC}"/>
                    </a:ext>
                  </a:extLst>
                </p:cNvPr>
                <p:cNvSpPr txBox="1"/>
                <p:nvPr/>
              </p:nvSpPr>
              <p:spPr>
                <a:xfrm>
                  <a:off x="6595181" y="4010755"/>
                  <a:ext cx="3723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>
            <p:sp>
              <p:nvSpPr>
                <p:cNvPr id="99" name="ZoneTexte 98">
                  <a:extLst>
                    <a:ext uri="{FF2B5EF4-FFF2-40B4-BE49-F238E27FC236}">
                      <a16:creationId xmlns:a16="http://schemas.microsoft.com/office/drawing/2014/main" id="{8E8342EA-9FE5-EC71-F8A0-9BA4C1B9C5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5181" y="4010755"/>
                  <a:ext cx="372345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ZoneTexte 99">
                  <a:extLst>
                    <a:ext uri="{FF2B5EF4-FFF2-40B4-BE49-F238E27FC236}">
                      <a16:creationId xmlns:a16="http://schemas.microsoft.com/office/drawing/2014/main" id="{A68CF4CF-9C47-D0FA-0C17-9333328A15B1}"/>
                    </a:ext>
                  </a:extLst>
                </p:cNvPr>
                <p:cNvSpPr txBox="1"/>
                <p:nvPr/>
              </p:nvSpPr>
              <p:spPr>
                <a:xfrm>
                  <a:off x="5733941" y="3152282"/>
                  <a:ext cx="37394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>
            <p:sp>
              <p:nvSpPr>
                <p:cNvPr id="100" name="ZoneTexte 99">
                  <a:extLst>
                    <a:ext uri="{FF2B5EF4-FFF2-40B4-BE49-F238E27FC236}">
                      <a16:creationId xmlns:a16="http://schemas.microsoft.com/office/drawing/2014/main" id="{A68CF4CF-9C47-D0FA-0C17-9333328A1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941" y="3152282"/>
                  <a:ext cx="373949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ZoneTexte 100">
                  <a:extLst>
                    <a:ext uri="{FF2B5EF4-FFF2-40B4-BE49-F238E27FC236}">
                      <a16:creationId xmlns:a16="http://schemas.microsoft.com/office/drawing/2014/main" id="{07C6FD99-1839-EA87-72A7-4800E2CD466A}"/>
                    </a:ext>
                  </a:extLst>
                </p:cNvPr>
                <p:cNvSpPr txBox="1"/>
                <p:nvPr/>
              </p:nvSpPr>
              <p:spPr>
                <a:xfrm>
                  <a:off x="6435685" y="3548045"/>
                  <a:ext cx="3723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>
            <p:sp>
              <p:nvSpPr>
                <p:cNvPr id="101" name="ZoneTexte 100">
                  <a:extLst>
                    <a:ext uri="{FF2B5EF4-FFF2-40B4-BE49-F238E27FC236}">
                      <a16:creationId xmlns:a16="http://schemas.microsoft.com/office/drawing/2014/main" id="{07C6FD99-1839-EA87-72A7-4800E2CD46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5685" y="3548045"/>
                  <a:ext cx="372345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" name="ZoneTexte 101">
                  <a:extLst>
                    <a:ext uri="{FF2B5EF4-FFF2-40B4-BE49-F238E27FC236}">
                      <a16:creationId xmlns:a16="http://schemas.microsoft.com/office/drawing/2014/main" id="{A1859D2A-9F8F-786E-1248-866D0E938AF7}"/>
                    </a:ext>
                  </a:extLst>
                </p:cNvPr>
                <p:cNvSpPr txBox="1"/>
                <p:nvPr/>
              </p:nvSpPr>
              <p:spPr>
                <a:xfrm>
                  <a:off x="5262233" y="3356339"/>
                  <a:ext cx="37394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>
            <p:sp>
              <p:nvSpPr>
                <p:cNvPr id="102" name="ZoneTexte 101">
                  <a:extLst>
                    <a:ext uri="{FF2B5EF4-FFF2-40B4-BE49-F238E27FC236}">
                      <a16:creationId xmlns:a16="http://schemas.microsoft.com/office/drawing/2014/main" id="{A1859D2A-9F8F-786E-1248-866D0E938A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2233" y="3356339"/>
                  <a:ext cx="373949" cy="27699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ZoneTexte 102">
                  <a:extLst>
                    <a:ext uri="{FF2B5EF4-FFF2-40B4-BE49-F238E27FC236}">
                      <a16:creationId xmlns:a16="http://schemas.microsoft.com/office/drawing/2014/main" id="{C779E676-9AF9-0AEB-3564-7E0A45DF904B}"/>
                    </a:ext>
                  </a:extLst>
                </p:cNvPr>
                <p:cNvSpPr txBox="1"/>
                <p:nvPr/>
              </p:nvSpPr>
              <p:spPr>
                <a:xfrm>
                  <a:off x="6531285" y="3829601"/>
                  <a:ext cx="3041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fr-FR" sz="1200" dirty="0"/>
                </a:p>
              </p:txBody>
            </p:sp>
          </mc:Choice>
          <mc:Fallback>
            <p:sp>
              <p:nvSpPr>
                <p:cNvPr id="103" name="ZoneTexte 102">
                  <a:extLst>
                    <a:ext uri="{FF2B5EF4-FFF2-40B4-BE49-F238E27FC236}">
                      <a16:creationId xmlns:a16="http://schemas.microsoft.com/office/drawing/2014/main" id="{C779E676-9AF9-0AEB-3564-7E0A45DF9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285" y="3829601"/>
                  <a:ext cx="304186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ZoneTexte 103">
                  <a:extLst>
                    <a:ext uri="{FF2B5EF4-FFF2-40B4-BE49-F238E27FC236}">
                      <a16:creationId xmlns:a16="http://schemas.microsoft.com/office/drawing/2014/main" id="{F2D8B16F-0D0D-159F-D78A-2279890D7EA2}"/>
                    </a:ext>
                  </a:extLst>
                </p:cNvPr>
                <p:cNvSpPr txBox="1"/>
                <p:nvPr/>
              </p:nvSpPr>
              <p:spPr>
                <a:xfrm>
                  <a:off x="5759440" y="4256870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>
            <p:sp>
              <p:nvSpPr>
                <p:cNvPr id="104" name="ZoneTexte 103">
                  <a:extLst>
                    <a:ext uri="{FF2B5EF4-FFF2-40B4-BE49-F238E27FC236}">
                      <a16:creationId xmlns:a16="http://schemas.microsoft.com/office/drawing/2014/main" id="{F2D8B16F-0D0D-159F-D78A-2279890D7E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9440" y="4256870"/>
                  <a:ext cx="362022" cy="27699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5C6A296F-1595-2260-3239-75977495A355}"/>
                </a:ext>
              </a:extLst>
            </p:cNvPr>
            <p:cNvSpPr/>
            <p:nvPr/>
          </p:nvSpPr>
          <p:spPr>
            <a:xfrm>
              <a:off x="5853398" y="4069873"/>
              <a:ext cx="158762" cy="1587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2931821F-86AB-5D9B-14EA-DC7D9E8B6CD7}"/>
                </a:ext>
              </a:extLst>
            </p:cNvPr>
            <p:cNvSpPr/>
            <p:nvPr/>
          </p:nvSpPr>
          <p:spPr>
            <a:xfrm flipV="1">
              <a:off x="5905779" y="4122254"/>
              <a:ext cx="54000" cy="54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ZoneTexte 110">
                <a:extLst>
                  <a:ext uri="{FF2B5EF4-FFF2-40B4-BE49-F238E27FC236}">
                    <a16:creationId xmlns:a16="http://schemas.microsoft.com/office/drawing/2014/main" id="{C8603A13-FBEF-5CA1-B937-A82646973C07}"/>
                  </a:ext>
                </a:extLst>
              </p:cNvPr>
              <p:cNvSpPr txBox="1"/>
              <p:nvPr/>
            </p:nvSpPr>
            <p:spPr>
              <a:xfrm>
                <a:off x="290870" y="1941731"/>
                <a:ext cx="4281130" cy="3764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a 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𝐹𝐶</m:t>
                          </m:r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𝐶𝐷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fr-F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fr-FR" b="0" dirty="0"/>
              </a:p>
              <a:p>
                <a:r>
                  <a:rPr lang="fr-FR" dirty="0"/>
                  <a:t>On projette dans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𝐿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  <m:r>
                      <a:rPr lang="fr-F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fr-F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r>
                  <a:rPr lang="fr-FR" dirty="0"/>
                  <a:t>On cherche une relation entre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/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𝐿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  <m:r>
                      <a:rPr lang="fr-F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fr-F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FR" b="0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111" name="ZoneTexte 110">
                <a:extLst>
                  <a:ext uri="{FF2B5EF4-FFF2-40B4-BE49-F238E27FC236}">
                    <a16:creationId xmlns:a16="http://schemas.microsoft.com/office/drawing/2014/main" id="{C8603A13-FBEF-5CA1-B937-A82646973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0" y="1941731"/>
                <a:ext cx="4281130" cy="3764236"/>
              </a:xfrm>
              <a:prstGeom prst="rect">
                <a:avLst/>
              </a:prstGeom>
              <a:blipFill>
                <a:blip r:embed="rId20"/>
                <a:stretch>
                  <a:fillRect l="-1282" t="-9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113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4348582" y="5335570"/>
            <a:ext cx="450060" cy="45006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4" name="Ellipse 3"/>
          <p:cNvSpPr/>
          <p:nvPr/>
        </p:nvSpPr>
        <p:spPr>
          <a:xfrm>
            <a:off x="3808085" y="4265646"/>
            <a:ext cx="450060" cy="45006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Ellipse 4"/>
          <p:cNvSpPr/>
          <p:nvPr/>
        </p:nvSpPr>
        <p:spPr>
          <a:xfrm>
            <a:off x="4348582" y="3195722"/>
            <a:ext cx="450060" cy="45006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" name="Ellipse 5"/>
          <p:cNvSpPr/>
          <p:nvPr/>
        </p:nvSpPr>
        <p:spPr>
          <a:xfrm>
            <a:off x="3272673" y="3195722"/>
            <a:ext cx="450060" cy="45006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7" name="Ellipse 6"/>
          <p:cNvSpPr/>
          <p:nvPr/>
        </p:nvSpPr>
        <p:spPr>
          <a:xfrm>
            <a:off x="2174280" y="3195722"/>
            <a:ext cx="450060" cy="4500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6499953" y="3195722"/>
            <a:ext cx="450060" cy="4500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4’</a:t>
            </a:r>
          </a:p>
        </p:txBody>
      </p:sp>
      <p:sp>
        <p:nvSpPr>
          <p:cNvPr id="9" name="Ellipse 8"/>
          <p:cNvSpPr/>
          <p:nvPr/>
        </p:nvSpPr>
        <p:spPr>
          <a:xfrm>
            <a:off x="5472120" y="3195722"/>
            <a:ext cx="450060" cy="45006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FFC000"/>
                </a:solidFill>
              </a:rPr>
              <a:t>3’</a:t>
            </a:r>
          </a:p>
        </p:txBody>
      </p:sp>
      <p:cxnSp>
        <p:nvCxnSpPr>
          <p:cNvPr id="11" name="Connecteur droit 10"/>
          <p:cNvCxnSpPr>
            <a:stCxn id="7" idx="4"/>
            <a:endCxn id="3" idx="2"/>
          </p:cNvCxnSpPr>
          <p:nvPr/>
        </p:nvCxnSpPr>
        <p:spPr>
          <a:xfrm>
            <a:off x="2399310" y="3645782"/>
            <a:ext cx="1949272" cy="1914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stCxn id="4" idx="4"/>
            <a:endCxn id="3" idx="1"/>
          </p:cNvCxnSpPr>
          <p:nvPr/>
        </p:nvCxnSpPr>
        <p:spPr>
          <a:xfrm>
            <a:off x="4033115" y="4715706"/>
            <a:ext cx="381377" cy="68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5" idx="3"/>
            <a:endCxn id="4" idx="0"/>
          </p:cNvCxnSpPr>
          <p:nvPr/>
        </p:nvCxnSpPr>
        <p:spPr>
          <a:xfrm flipH="1">
            <a:off x="4033115" y="3579872"/>
            <a:ext cx="381377" cy="68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>
            <a:stCxn id="5" idx="2"/>
            <a:endCxn id="6" idx="6"/>
          </p:cNvCxnSpPr>
          <p:nvPr/>
        </p:nvCxnSpPr>
        <p:spPr>
          <a:xfrm flipH="1">
            <a:off x="3722733" y="3420752"/>
            <a:ext cx="6258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stCxn id="5" idx="6"/>
            <a:endCxn id="9" idx="2"/>
          </p:cNvCxnSpPr>
          <p:nvPr/>
        </p:nvCxnSpPr>
        <p:spPr>
          <a:xfrm>
            <a:off x="4798642" y="3420752"/>
            <a:ext cx="6734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7" idx="6"/>
            <a:endCxn id="6" idx="2"/>
          </p:cNvCxnSpPr>
          <p:nvPr/>
        </p:nvCxnSpPr>
        <p:spPr>
          <a:xfrm>
            <a:off x="2624340" y="3420752"/>
            <a:ext cx="6483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8" idx="2"/>
            <a:endCxn id="9" idx="6"/>
          </p:cNvCxnSpPr>
          <p:nvPr/>
        </p:nvCxnSpPr>
        <p:spPr>
          <a:xfrm flipH="1">
            <a:off x="5922180" y="3420752"/>
            <a:ext cx="5777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8" idx="4"/>
            <a:endCxn id="3" idx="6"/>
          </p:cNvCxnSpPr>
          <p:nvPr/>
        </p:nvCxnSpPr>
        <p:spPr>
          <a:xfrm flipH="1">
            <a:off x="4798642" y="3645782"/>
            <a:ext cx="1926341" cy="1914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5" idx="4"/>
            <a:endCxn id="3" idx="0"/>
          </p:cNvCxnSpPr>
          <p:nvPr/>
        </p:nvCxnSpPr>
        <p:spPr>
          <a:xfrm>
            <a:off x="4573612" y="3645782"/>
            <a:ext cx="0" cy="1689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ZoneTexte 99"/>
              <p:cNvSpPr txBox="1"/>
              <p:nvPr/>
            </p:nvSpPr>
            <p:spPr>
              <a:xfrm>
                <a:off x="4610110" y="4065591"/>
                <a:ext cx="1573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Glissière de direction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(</m:t>
                    </m:r>
                    <m:r>
                      <a:rPr lang="fr-FR" sz="1000" b="0" i="1" smtClean="0">
                        <a:latin typeface="Cambria Math"/>
                      </a:rPr>
                      <m:t>𝐵</m:t>
                    </m:r>
                    <m:r>
                      <a:rPr lang="fr-FR" sz="1000" b="0" i="1" smtClean="0">
                        <a:latin typeface="Cambria Math"/>
                      </a:rPr>
                      <m:t>,</m:t>
                    </m:r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fr-FR" sz="1000" b="0" i="1" smtClean="0">
                        <a:latin typeface="Cambria Math"/>
                      </a:rPr>
                      <m:t>)</m:t>
                    </m:r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0" name="ZoneTexte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110" y="4065591"/>
                <a:ext cx="1573598" cy="400110"/>
              </a:xfrm>
              <a:prstGeom prst="rect">
                <a:avLst/>
              </a:prstGeom>
              <a:blipFill rotWithShape="1"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ZoneTexte 100"/>
              <p:cNvSpPr txBox="1"/>
              <p:nvPr/>
            </p:nvSpPr>
            <p:spPr>
              <a:xfrm>
                <a:off x="2259660" y="4306410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1" name="ZoneTexte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660" y="4306410"/>
                <a:ext cx="1052246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ZoneTexte 101"/>
              <p:cNvSpPr txBox="1"/>
              <p:nvPr/>
            </p:nvSpPr>
            <p:spPr>
              <a:xfrm>
                <a:off x="5897767" y="4455738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𝐸</m:t>
                    </m:r>
                    <m:r>
                      <a:rPr lang="fr-FR" sz="1000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2" name="ZoneTexte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767" y="4455738"/>
                <a:ext cx="1052246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ZoneTexte 102"/>
              <p:cNvSpPr txBox="1"/>
              <p:nvPr/>
            </p:nvSpPr>
            <p:spPr>
              <a:xfrm>
                <a:off x="2422383" y="2708904"/>
                <a:ext cx="105224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dirty="0"/>
                  <a:t>Sphère – cylindre de centre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𝐷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3" name="ZoneTexte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383" y="2708904"/>
                <a:ext cx="1052246" cy="553998"/>
              </a:xfrm>
              <a:prstGeom prst="rect">
                <a:avLst/>
              </a:prstGeom>
              <a:blipFill rotWithShape="1">
                <a:blip r:embed="rId5"/>
                <a:stretch>
                  <a:fillRect r="-11561" b="-54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ZoneTexte 103"/>
              <p:cNvSpPr txBox="1"/>
              <p:nvPr/>
            </p:nvSpPr>
            <p:spPr>
              <a:xfrm>
                <a:off x="3504482" y="2795185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000" b="0" i="0" smtClean="0">
                        <a:latin typeface="Cambria Math"/>
                      </a:rPr>
                      <m:t>C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4" name="ZoneTexte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482" y="2795185"/>
                <a:ext cx="1052246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ZoneTexte 104"/>
              <p:cNvSpPr txBox="1"/>
              <p:nvPr/>
            </p:nvSpPr>
            <p:spPr>
              <a:xfrm>
                <a:off x="4556728" y="2795185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000" b="0" i="0" smtClean="0">
                        <a:latin typeface="Cambria Math"/>
                      </a:rPr>
                      <m:t>C</m:t>
                    </m:r>
                    <m:r>
                      <a:rPr lang="fr-FR" sz="1000" b="0" i="0" smtClean="0">
                        <a:latin typeface="Cambria Math"/>
                      </a:rPr>
                      <m:t>′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5" name="ZoneTexte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28" y="2795185"/>
                <a:ext cx="1052246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/>
              <p:cNvSpPr txBox="1"/>
              <p:nvPr/>
            </p:nvSpPr>
            <p:spPr>
              <a:xfrm>
                <a:off x="3332124" y="3676806"/>
                <a:ext cx="105224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Liaison ponctuelle de normale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7" name="ZoneTexte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24" y="3676806"/>
                <a:ext cx="1052246" cy="553998"/>
              </a:xfrm>
              <a:prstGeom prst="rect">
                <a:avLst/>
              </a:prstGeom>
              <a:blipFill rotWithShape="1">
                <a:blip r:embed="rId8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ZoneTexte 107"/>
              <p:cNvSpPr txBox="1"/>
              <p:nvPr/>
            </p:nvSpPr>
            <p:spPr>
              <a:xfrm>
                <a:off x="3296336" y="4854955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8" name="ZoneTexte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336" y="4854955"/>
                <a:ext cx="1052246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Éclair 110"/>
          <p:cNvSpPr/>
          <p:nvPr/>
        </p:nvSpPr>
        <p:spPr>
          <a:xfrm rot="14645360">
            <a:off x="3807223" y="5082546"/>
            <a:ext cx="320889" cy="637868"/>
          </a:xfrm>
          <a:prstGeom prst="lightningBol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ZoneTexte 111"/>
          <p:cNvSpPr txBox="1"/>
          <p:nvPr/>
        </p:nvSpPr>
        <p:spPr>
          <a:xfrm>
            <a:off x="2971580" y="5685161"/>
            <a:ext cx="1052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Couple moteur</a:t>
            </a:r>
          </a:p>
        </p:txBody>
      </p:sp>
      <p:sp>
        <p:nvSpPr>
          <p:cNvPr id="113" name="Éclair 112"/>
          <p:cNvSpPr/>
          <p:nvPr/>
        </p:nvSpPr>
        <p:spPr>
          <a:xfrm rot="14645360">
            <a:off x="1798143" y="3530451"/>
            <a:ext cx="320889" cy="637868"/>
          </a:xfrm>
          <a:prstGeom prst="lightningBol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ZoneTexte 113"/>
          <p:cNvSpPr txBox="1"/>
          <p:nvPr/>
        </p:nvSpPr>
        <p:spPr>
          <a:xfrm>
            <a:off x="962500" y="4133066"/>
            <a:ext cx="1052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Couple résistant</a:t>
            </a:r>
          </a:p>
        </p:txBody>
      </p:sp>
      <p:sp>
        <p:nvSpPr>
          <p:cNvPr id="115" name="Éclair 114"/>
          <p:cNvSpPr/>
          <p:nvPr/>
        </p:nvSpPr>
        <p:spPr>
          <a:xfrm rot="6954640" flipH="1">
            <a:off x="6999972" y="3556947"/>
            <a:ext cx="320889" cy="637868"/>
          </a:xfrm>
          <a:prstGeom prst="lightningBol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ZoneTexte 115"/>
          <p:cNvSpPr txBox="1"/>
          <p:nvPr/>
        </p:nvSpPr>
        <p:spPr>
          <a:xfrm>
            <a:off x="7002324" y="4144979"/>
            <a:ext cx="1052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Couple résistant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5684943" y="2726068"/>
                <a:ext cx="105224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dirty="0"/>
                  <a:t>Sphère – cylindre de centre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𝐷</m:t>
                    </m:r>
                    <m:r>
                      <a:rPr lang="fr-FR" sz="1000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943" y="2726068"/>
                <a:ext cx="1052246" cy="70788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861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/>
        </p:nvSpPr>
        <p:spPr>
          <a:xfrm>
            <a:off x="4348582" y="5335570"/>
            <a:ext cx="450060" cy="45006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4" name="Ellipse 3"/>
          <p:cNvSpPr/>
          <p:nvPr/>
        </p:nvSpPr>
        <p:spPr>
          <a:xfrm>
            <a:off x="3773743" y="4363781"/>
            <a:ext cx="450060" cy="45006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Ellipse 4"/>
          <p:cNvSpPr/>
          <p:nvPr/>
        </p:nvSpPr>
        <p:spPr>
          <a:xfrm>
            <a:off x="4348582" y="3195722"/>
            <a:ext cx="450060" cy="45006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" name="Ellipse 5"/>
          <p:cNvSpPr/>
          <p:nvPr/>
        </p:nvSpPr>
        <p:spPr>
          <a:xfrm>
            <a:off x="3497703" y="3195722"/>
            <a:ext cx="450060" cy="45006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7" name="Ellipse 6"/>
          <p:cNvSpPr/>
          <p:nvPr/>
        </p:nvSpPr>
        <p:spPr>
          <a:xfrm>
            <a:off x="1802799" y="3195722"/>
            <a:ext cx="450060" cy="4500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6950013" y="3195722"/>
            <a:ext cx="450060" cy="4500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4’</a:t>
            </a:r>
          </a:p>
        </p:txBody>
      </p:sp>
      <p:sp>
        <p:nvSpPr>
          <p:cNvPr id="9" name="Ellipse 8"/>
          <p:cNvSpPr/>
          <p:nvPr/>
        </p:nvSpPr>
        <p:spPr>
          <a:xfrm>
            <a:off x="5117876" y="3195722"/>
            <a:ext cx="450060" cy="45006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FFC000"/>
                </a:solidFill>
              </a:rPr>
              <a:t>3’</a:t>
            </a:r>
          </a:p>
        </p:txBody>
      </p:sp>
      <p:cxnSp>
        <p:nvCxnSpPr>
          <p:cNvPr id="15" name="Connecteur droit 14"/>
          <p:cNvCxnSpPr>
            <a:stCxn id="5" idx="3"/>
            <a:endCxn id="4" idx="0"/>
          </p:cNvCxnSpPr>
          <p:nvPr/>
        </p:nvCxnSpPr>
        <p:spPr>
          <a:xfrm flipH="1">
            <a:off x="3998773" y="3579872"/>
            <a:ext cx="415719" cy="783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>
            <a:stCxn id="5" idx="2"/>
            <a:endCxn id="6" idx="6"/>
          </p:cNvCxnSpPr>
          <p:nvPr/>
        </p:nvCxnSpPr>
        <p:spPr>
          <a:xfrm flipH="1">
            <a:off x="3947763" y="3420752"/>
            <a:ext cx="4008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stCxn id="5" idx="6"/>
            <a:endCxn id="9" idx="2"/>
          </p:cNvCxnSpPr>
          <p:nvPr/>
        </p:nvCxnSpPr>
        <p:spPr>
          <a:xfrm>
            <a:off x="4798642" y="3420752"/>
            <a:ext cx="3192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7" idx="6"/>
            <a:endCxn id="6" idx="2"/>
          </p:cNvCxnSpPr>
          <p:nvPr/>
        </p:nvCxnSpPr>
        <p:spPr>
          <a:xfrm>
            <a:off x="2252859" y="3420752"/>
            <a:ext cx="1244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8" idx="2"/>
            <a:endCxn id="9" idx="6"/>
          </p:cNvCxnSpPr>
          <p:nvPr/>
        </p:nvCxnSpPr>
        <p:spPr>
          <a:xfrm flipH="1">
            <a:off x="5567936" y="3420752"/>
            <a:ext cx="1382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5" idx="4"/>
            <a:endCxn id="3" idx="0"/>
          </p:cNvCxnSpPr>
          <p:nvPr/>
        </p:nvCxnSpPr>
        <p:spPr>
          <a:xfrm>
            <a:off x="4573612" y="3645782"/>
            <a:ext cx="0" cy="1689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ZoneTexte 99"/>
              <p:cNvSpPr txBox="1"/>
              <p:nvPr/>
            </p:nvSpPr>
            <p:spPr>
              <a:xfrm>
                <a:off x="4610110" y="4065591"/>
                <a:ext cx="15735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/>
                  <a:t>Glissière de direction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latin typeface="Cambria Math"/>
                      </a:rPr>
                      <m:t>(</m:t>
                    </m:r>
                    <m:r>
                      <a:rPr lang="fr-FR" sz="1400" b="1" i="1" smtClean="0">
                        <a:latin typeface="Cambria Math"/>
                      </a:rPr>
                      <m:t>𝑩</m:t>
                    </m:r>
                    <m:r>
                      <a:rPr lang="fr-FR" sz="1400" b="1" i="1" smtClean="0">
                        <a:latin typeface="Cambria Math"/>
                      </a:rPr>
                      <m:t>,</m:t>
                    </m:r>
                    <m:acc>
                      <m:accPr>
                        <m:chr m:val="⃗"/>
                        <m:ctrlPr>
                          <a:rPr lang="fr-FR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b="1" i="1" smtClean="0">
                            <a:latin typeface="Cambria Math"/>
                          </a:rPr>
                          <m:t>𝒙</m:t>
                        </m:r>
                      </m:e>
                    </m:acc>
                    <m:r>
                      <a:rPr lang="fr-FR" sz="1400" b="1" i="1" smtClean="0">
                        <a:latin typeface="Cambria Math"/>
                      </a:rPr>
                      <m:t>)</m:t>
                    </m:r>
                  </m:oMath>
                </a14:m>
                <a:endParaRPr lang="fr-FR" sz="1400" b="1" dirty="0"/>
              </a:p>
            </p:txBody>
          </p:sp>
        </mc:Choice>
        <mc:Fallback xmlns="">
          <p:sp>
            <p:nvSpPr>
              <p:cNvPr id="100" name="ZoneTexte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110" y="4065591"/>
                <a:ext cx="1573598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775" t="-1163" b="-104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ZoneTexte 102"/>
              <p:cNvSpPr txBox="1"/>
              <p:nvPr/>
            </p:nvSpPr>
            <p:spPr>
              <a:xfrm>
                <a:off x="2227582" y="2518186"/>
                <a:ext cx="105224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Sphère – cylindre de centre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latin typeface="Cambria Math"/>
                      </a:rPr>
                      <m:t>𝑫</m:t>
                    </m:r>
                  </m:oMath>
                </a14:m>
                <a:r>
                  <a:rPr lang="fr-FR" sz="1400" b="1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b="1" i="1" smtClean="0">
                            <a:latin typeface="Cambria Math"/>
                          </a:rPr>
                          <m:t>𝒛</m:t>
                        </m:r>
                      </m:e>
                    </m:acc>
                  </m:oMath>
                </a14:m>
                <a:endParaRPr lang="fr-FR" sz="1400" b="1" dirty="0"/>
              </a:p>
            </p:txBody>
          </p:sp>
        </mc:Choice>
        <mc:Fallback xmlns="">
          <p:sp>
            <p:nvSpPr>
              <p:cNvPr id="103" name="ZoneTexte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582" y="2518186"/>
                <a:ext cx="1052246" cy="954107"/>
              </a:xfrm>
              <a:prstGeom prst="rect">
                <a:avLst/>
              </a:prstGeom>
              <a:blipFill rotWithShape="1">
                <a:blip r:embed="rId3"/>
                <a:stretch>
                  <a:fillRect t="-637" r="-2890" b="-50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ZoneTexte 103"/>
              <p:cNvSpPr txBox="1"/>
              <p:nvPr/>
            </p:nvSpPr>
            <p:spPr>
              <a:xfrm>
                <a:off x="3504482" y="2795185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dirty="0">
                    <a:solidFill>
                      <a:schemeClr val="bg1">
                        <a:lumMod val="50000"/>
                      </a:schemeClr>
                    </a:solidFill>
                  </a:rPr>
                  <a:t>Pivot de centre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0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C</m:t>
                    </m:r>
                  </m:oMath>
                </a14:m>
                <a:r>
                  <a:rPr lang="fr-FR" sz="1000" dirty="0">
                    <a:solidFill>
                      <a:schemeClr val="bg1">
                        <a:lumMod val="50000"/>
                      </a:schemeClr>
                    </a:solidFill>
                  </a:rPr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" name="ZoneTexte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482" y="2795185"/>
                <a:ext cx="1052246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ZoneTexte 104"/>
              <p:cNvSpPr txBox="1"/>
              <p:nvPr/>
            </p:nvSpPr>
            <p:spPr>
              <a:xfrm>
                <a:off x="4556728" y="2795185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dirty="0">
                    <a:solidFill>
                      <a:schemeClr val="bg1">
                        <a:lumMod val="50000"/>
                      </a:schemeClr>
                    </a:solidFill>
                  </a:rPr>
                  <a:t>Pivot de centre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0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C</m:t>
                    </m:r>
                    <m:r>
                      <a:rPr lang="fr-FR" sz="10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′</m:t>
                    </m:r>
                  </m:oMath>
                </a14:m>
                <a:r>
                  <a:rPr lang="fr-FR" sz="1000" dirty="0">
                    <a:solidFill>
                      <a:schemeClr val="bg1">
                        <a:lumMod val="50000"/>
                      </a:schemeClr>
                    </a:solidFill>
                  </a:rPr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5" name="ZoneTexte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28" y="2795185"/>
                <a:ext cx="1052246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/>
              <p:cNvSpPr txBox="1"/>
              <p:nvPr/>
            </p:nvSpPr>
            <p:spPr>
              <a:xfrm>
                <a:off x="2895517" y="3850147"/>
                <a:ext cx="105224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/>
                  <a:t>Liaison ponctuelle de normale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b="1" i="1" smtClean="0">
                            <a:latin typeface="Cambria Math"/>
                          </a:rPr>
                          <m:t>𝒙</m:t>
                        </m:r>
                      </m:e>
                    </m:acc>
                  </m:oMath>
                </a14:m>
                <a:endParaRPr lang="fr-FR" sz="1400" b="1" dirty="0"/>
              </a:p>
            </p:txBody>
          </p:sp>
        </mc:Choice>
        <mc:Fallback xmlns="">
          <p:sp>
            <p:nvSpPr>
              <p:cNvPr id="107" name="ZoneTexte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17" y="3850147"/>
                <a:ext cx="1052246" cy="954107"/>
              </a:xfrm>
              <a:prstGeom prst="rect">
                <a:avLst/>
              </a:prstGeom>
              <a:blipFill rotWithShape="1">
                <a:blip r:embed="rId6"/>
                <a:stretch>
                  <a:fillRect l="-1734" t="-641" r="-28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6012192" y="2520509"/>
                <a:ext cx="105224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Sphère – cylindre de centre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latin typeface="Cambria Math"/>
                      </a:rPr>
                      <m:t>𝑫</m:t>
                    </m:r>
                    <m:r>
                      <a:rPr lang="fr-FR" sz="1400" b="1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fr-FR" sz="1400" b="1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b="1" i="1" smtClean="0">
                            <a:latin typeface="Cambria Math"/>
                          </a:rPr>
                          <m:t>𝒛</m:t>
                        </m:r>
                      </m:e>
                    </m:acc>
                  </m:oMath>
                </a14:m>
                <a:endParaRPr lang="fr-FR" sz="1400" b="1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92" y="2520509"/>
                <a:ext cx="1052246" cy="954107"/>
              </a:xfrm>
              <a:prstGeom prst="rect">
                <a:avLst/>
              </a:prstGeom>
              <a:blipFill rotWithShape="1">
                <a:blip r:embed="rId7"/>
                <a:stretch>
                  <a:fillRect t="-637" r="-2890" b="-50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Ellipse 34"/>
          <p:cNvSpPr/>
          <p:nvPr/>
        </p:nvSpPr>
        <p:spPr>
          <a:xfrm>
            <a:off x="3087210" y="2667453"/>
            <a:ext cx="3014994" cy="1297160"/>
          </a:xfrm>
          <a:prstGeom prst="ellipse">
            <a:avLst/>
          </a:prstGeom>
          <a:noFill/>
          <a:ln>
            <a:solidFill>
              <a:srgbClr val="C0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/>
          <p:cNvSpPr txBox="1"/>
          <p:nvPr/>
        </p:nvSpPr>
        <p:spPr>
          <a:xfrm>
            <a:off x="3849886" y="1688726"/>
            <a:ext cx="15204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Efforts internes au système isolé </a:t>
            </a:r>
            <a:r>
              <a:rPr lang="fr-FR" sz="1100" dirty="0">
                <a:solidFill>
                  <a:schemeClr val="tx1"/>
                </a:solidFill>
                <a:latin typeface="Cambria"/>
              </a:rPr>
              <a:t>⇨</a:t>
            </a:r>
            <a:r>
              <a:rPr lang="fr-FR" sz="1100" dirty="0">
                <a:solidFill>
                  <a:schemeClr val="tx1"/>
                </a:solidFill>
              </a:rPr>
              <a:t> à ne pas prendre en compte</a:t>
            </a:r>
          </a:p>
        </p:txBody>
      </p:sp>
      <p:cxnSp>
        <p:nvCxnSpPr>
          <p:cNvPr id="39" name="Connecteur droit avec flèche 38"/>
          <p:cNvCxnSpPr>
            <a:stCxn id="46" idx="2"/>
            <a:endCxn id="104" idx="0"/>
          </p:cNvCxnSpPr>
          <p:nvPr/>
        </p:nvCxnSpPr>
        <p:spPr>
          <a:xfrm flipH="1">
            <a:off x="4030605" y="2288890"/>
            <a:ext cx="579505" cy="5062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>
            <a:stCxn id="46" idx="2"/>
            <a:endCxn id="105" idx="0"/>
          </p:cNvCxnSpPr>
          <p:nvPr/>
        </p:nvCxnSpPr>
        <p:spPr>
          <a:xfrm>
            <a:off x="4610110" y="2288890"/>
            <a:ext cx="472741" cy="5062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156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/>
        </p:nvSpPr>
        <p:spPr>
          <a:xfrm>
            <a:off x="3213803" y="4333691"/>
            <a:ext cx="450060" cy="45006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6" name="Ellipse 5"/>
          <p:cNvSpPr/>
          <p:nvPr/>
        </p:nvSpPr>
        <p:spPr>
          <a:xfrm>
            <a:off x="4372772" y="3195722"/>
            <a:ext cx="450060" cy="45006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7" name="Ellipse 6"/>
          <p:cNvSpPr/>
          <p:nvPr/>
        </p:nvSpPr>
        <p:spPr>
          <a:xfrm>
            <a:off x="2174280" y="3195722"/>
            <a:ext cx="450060" cy="4500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4</a:t>
            </a:r>
          </a:p>
        </p:txBody>
      </p:sp>
      <p:cxnSp>
        <p:nvCxnSpPr>
          <p:cNvPr id="11" name="Connecteur droit 10"/>
          <p:cNvCxnSpPr>
            <a:stCxn id="7" idx="4"/>
            <a:endCxn id="3" idx="1"/>
          </p:cNvCxnSpPr>
          <p:nvPr/>
        </p:nvCxnSpPr>
        <p:spPr>
          <a:xfrm>
            <a:off x="2399310" y="3645782"/>
            <a:ext cx="880403" cy="753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7" idx="6"/>
            <a:endCxn id="6" idx="2"/>
          </p:cNvCxnSpPr>
          <p:nvPr/>
        </p:nvCxnSpPr>
        <p:spPr>
          <a:xfrm>
            <a:off x="2624340" y="3420752"/>
            <a:ext cx="174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ZoneTexte 100"/>
              <p:cNvSpPr txBox="1"/>
              <p:nvPr/>
            </p:nvSpPr>
            <p:spPr>
              <a:xfrm>
                <a:off x="2259660" y="4306410"/>
                <a:ext cx="105224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/>
                  <a:t>Pivot de centre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latin typeface="Cambria Math"/>
                      </a:rPr>
                      <m:t>𝑬</m:t>
                    </m:r>
                  </m:oMath>
                </a14:m>
                <a:r>
                  <a:rPr lang="fr-FR" sz="1400" b="1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b="1" i="1" smtClean="0">
                            <a:latin typeface="Cambria Math"/>
                          </a:rPr>
                          <m:t>𝒛</m:t>
                        </m:r>
                      </m:e>
                    </m:acc>
                  </m:oMath>
                </a14:m>
                <a:endParaRPr lang="fr-FR" sz="1400" b="1" dirty="0"/>
              </a:p>
            </p:txBody>
          </p:sp>
        </mc:Choice>
        <mc:Fallback xmlns="">
          <p:sp>
            <p:nvSpPr>
              <p:cNvPr id="101" name="ZoneTexte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660" y="4306410"/>
                <a:ext cx="1052246" cy="738664"/>
              </a:xfrm>
              <a:prstGeom prst="rect">
                <a:avLst/>
              </a:prstGeom>
              <a:blipFill rotWithShape="1">
                <a:blip r:embed="rId2"/>
                <a:stretch>
                  <a:fillRect l="-1744" t="-820" b="-65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ZoneTexte 102"/>
              <p:cNvSpPr txBox="1"/>
              <p:nvPr/>
            </p:nvSpPr>
            <p:spPr>
              <a:xfrm>
                <a:off x="2936376" y="2616572"/>
                <a:ext cx="150230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Sphère – cylindre de centre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latin typeface="Cambria Math"/>
                      </a:rPr>
                      <m:t>𝑫</m:t>
                    </m:r>
                  </m:oMath>
                </a14:m>
                <a:r>
                  <a:rPr lang="fr-FR" sz="1400" b="1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b="1" i="1" smtClean="0">
                            <a:latin typeface="Cambria Math"/>
                          </a:rPr>
                          <m:t>𝒛</m:t>
                        </m:r>
                      </m:e>
                    </m:acc>
                  </m:oMath>
                </a14:m>
                <a:endParaRPr lang="fr-FR" sz="1400" b="1" dirty="0"/>
              </a:p>
            </p:txBody>
          </p:sp>
        </mc:Choice>
        <mc:Fallback xmlns="">
          <p:sp>
            <p:nvSpPr>
              <p:cNvPr id="103" name="ZoneTexte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376" y="2616572"/>
                <a:ext cx="1502306" cy="738664"/>
              </a:xfrm>
              <a:prstGeom prst="rect">
                <a:avLst/>
              </a:prstGeom>
              <a:blipFill rotWithShape="1">
                <a:blip r:embed="rId3"/>
                <a:stretch>
                  <a:fillRect l="-407" t="-826" r="-28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Éclair 112"/>
          <p:cNvSpPr/>
          <p:nvPr/>
        </p:nvSpPr>
        <p:spPr>
          <a:xfrm rot="14645360">
            <a:off x="1700705" y="4007054"/>
            <a:ext cx="320889" cy="637868"/>
          </a:xfrm>
          <a:prstGeom prst="lightningBol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ZoneTexte 113"/>
          <p:cNvSpPr txBox="1"/>
          <p:nvPr/>
        </p:nvSpPr>
        <p:spPr>
          <a:xfrm>
            <a:off x="701484" y="4082534"/>
            <a:ext cx="1159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Couple résistant</a:t>
            </a:r>
          </a:p>
        </p:txBody>
      </p:sp>
      <p:sp>
        <p:nvSpPr>
          <p:cNvPr id="10" name="Ellipse 9"/>
          <p:cNvSpPr/>
          <p:nvPr/>
        </p:nvSpPr>
        <p:spPr>
          <a:xfrm>
            <a:off x="1750730" y="2785374"/>
            <a:ext cx="1297160" cy="1297160"/>
          </a:xfrm>
          <a:prstGeom prst="ellipse">
            <a:avLst/>
          </a:prstGeom>
          <a:noFill/>
          <a:ln>
            <a:solidFill>
              <a:srgbClr val="C0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451920" y="2256858"/>
            <a:ext cx="1052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Pesanteur</a:t>
            </a:r>
          </a:p>
        </p:txBody>
      </p:sp>
      <p:sp>
        <p:nvSpPr>
          <p:cNvPr id="39" name="Éclair 38"/>
          <p:cNvSpPr/>
          <p:nvPr/>
        </p:nvSpPr>
        <p:spPr>
          <a:xfrm rot="16479003" flipH="1">
            <a:off x="1343804" y="2457218"/>
            <a:ext cx="369006" cy="637868"/>
          </a:xfrm>
          <a:prstGeom prst="lightningBol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749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/>
          <p:cNvGrpSpPr/>
          <p:nvPr/>
        </p:nvGrpSpPr>
        <p:grpSpPr>
          <a:xfrm>
            <a:off x="683568" y="522968"/>
            <a:ext cx="4680520" cy="2472823"/>
            <a:chOff x="683568" y="522968"/>
            <a:chExt cx="4680520" cy="2472823"/>
          </a:xfrm>
        </p:grpSpPr>
        <p:sp>
          <p:nvSpPr>
            <p:cNvPr id="4" name="Rectangle 3"/>
            <p:cNvSpPr/>
            <p:nvPr/>
          </p:nvSpPr>
          <p:spPr>
            <a:xfrm>
              <a:off x="2411760" y="1268760"/>
              <a:ext cx="1440160" cy="4320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Orienter les roues</a:t>
              </a:r>
            </a:p>
          </p:txBody>
        </p:sp>
        <p:cxnSp>
          <p:nvCxnSpPr>
            <p:cNvPr id="6" name="Connecteur droit avec flèche 5"/>
            <p:cNvCxnSpPr>
              <a:endCxn id="4" idx="2"/>
            </p:cNvCxnSpPr>
            <p:nvPr/>
          </p:nvCxnSpPr>
          <p:spPr>
            <a:xfrm flipV="1">
              <a:off x="3131840" y="1700808"/>
              <a:ext cx="0" cy="28803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/>
            <p:cNvCxnSpPr/>
            <p:nvPr/>
          </p:nvCxnSpPr>
          <p:spPr>
            <a:xfrm>
              <a:off x="1979712" y="1484784"/>
              <a:ext cx="432048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>
              <a:off x="3851920" y="1484784"/>
              <a:ext cx="432048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/>
            <p:nvPr/>
          </p:nvCxnSpPr>
          <p:spPr>
            <a:xfrm flipH="1">
              <a:off x="2771800" y="980728"/>
              <a:ext cx="0" cy="28803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>
              <a:off x="3491880" y="980728"/>
              <a:ext cx="0" cy="28803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Image 12" descr="ANd9GcQ5tYt3kiMWUULs3pwnbbQGcMEmDpuiCJ6PZf_-_RZpiWYlGUEyMg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3212" y="522968"/>
              <a:ext cx="257175" cy="24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Texte 13"/>
            <p:cNvSpPr txBox="1"/>
            <p:nvPr/>
          </p:nvSpPr>
          <p:spPr>
            <a:xfrm>
              <a:off x="2447764" y="744201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/>
                <a:t>Énergie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915816" y="620688"/>
              <a:ext cx="11521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/>
                <a:t>Vitesse du véhicule</a:t>
              </a: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683568" y="1353979"/>
              <a:ext cx="13681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/>
                <a:t>Roues non braquées</a:t>
              </a: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4211960" y="1353979"/>
              <a:ext cx="1152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/>
                <a:t>Roues braquées</a:t>
              </a:r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1761" y="1873349"/>
              <a:ext cx="1440159" cy="7565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ZoneTexte 18"/>
            <p:cNvSpPr txBox="1"/>
            <p:nvPr/>
          </p:nvSpPr>
          <p:spPr>
            <a:xfrm>
              <a:off x="2411760" y="2564904"/>
              <a:ext cx="14401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/>
                <a:t>Direction à Assistance Électrique</a:t>
              </a:r>
            </a:p>
          </p:txBody>
        </p:sp>
      </p:grpSp>
      <p:sp>
        <p:nvSpPr>
          <p:cNvPr id="21" name="Rectangle à coins arrondis 20"/>
          <p:cNvSpPr/>
          <p:nvPr/>
        </p:nvSpPr>
        <p:spPr>
          <a:xfrm>
            <a:off x="611560" y="476672"/>
            <a:ext cx="4824536" cy="2592288"/>
          </a:xfrm>
          <a:prstGeom prst="roundRect">
            <a:avLst>
              <a:gd name="adj" fmla="val 873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410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7979" r="10346" b="12233"/>
          <a:stretch>
            <a:fillRect/>
          </a:stretch>
        </p:blipFill>
        <p:spPr bwMode="auto">
          <a:xfrm>
            <a:off x="1000100" y="1285860"/>
            <a:ext cx="2214578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llipse 4"/>
          <p:cNvSpPr/>
          <p:nvPr/>
        </p:nvSpPr>
        <p:spPr>
          <a:xfrm>
            <a:off x="2643174" y="2161214"/>
            <a:ext cx="321006" cy="35719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571868" y="1714488"/>
            <a:ext cx="1643074" cy="857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Pour allumer la DAE, appuyer sur le bouton vert situé sur le côté du système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rot="5400000">
            <a:off x="3214678" y="2143116"/>
            <a:ext cx="714380" cy="1588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>
            <a:stCxn id="6" idx="1"/>
            <a:endCxn id="5" idx="6"/>
          </p:cNvCxnSpPr>
          <p:nvPr/>
        </p:nvCxnSpPr>
        <p:spPr>
          <a:xfrm rot="10800000" flipV="1">
            <a:off x="2964180" y="2143115"/>
            <a:ext cx="607688" cy="196693"/>
          </a:xfrm>
          <a:prstGeom prst="straightConnector1">
            <a:avLst/>
          </a:prstGeom>
          <a:ln w="19050">
            <a:solidFill>
              <a:schemeClr val="tx2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1653197" y="4643446"/>
            <a:ext cx="6465139" cy="3246724"/>
            <a:chOff x="1464447" y="2214554"/>
            <a:chExt cx="6465139" cy="3246724"/>
          </a:xfrm>
        </p:grpSpPr>
        <p:sp>
          <p:nvSpPr>
            <p:cNvPr id="18" name="Arc 17"/>
            <p:cNvSpPr/>
            <p:nvPr/>
          </p:nvSpPr>
          <p:spPr>
            <a:xfrm flipH="1" flipV="1">
              <a:off x="1464447" y="2995995"/>
              <a:ext cx="2643206" cy="498174"/>
            </a:xfrm>
            <a:prstGeom prst="arc">
              <a:avLst>
                <a:gd name="adj1" fmla="val 10601761"/>
                <a:gd name="adj2" fmla="val 14455447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Arc 16"/>
            <p:cNvSpPr/>
            <p:nvPr/>
          </p:nvSpPr>
          <p:spPr>
            <a:xfrm rot="3705787" flipV="1">
              <a:off x="3964776" y="3890588"/>
              <a:ext cx="2643206" cy="498174"/>
            </a:xfrm>
            <a:prstGeom prst="arc">
              <a:avLst>
                <a:gd name="adj1" fmla="val 10601761"/>
                <a:gd name="adj2" fmla="val 13056605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Arc 15"/>
            <p:cNvSpPr/>
            <p:nvPr/>
          </p:nvSpPr>
          <p:spPr>
            <a:xfrm flipV="1">
              <a:off x="5286380" y="2995995"/>
              <a:ext cx="2643206" cy="498174"/>
            </a:xfrm>
            <a:prstGeom prst="arc">
              <a:avLst>
                <a:gd name="adj1" fmla="val 10601761"/>
                <a:gd name="adj2" fmla="val 14455447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Ellipse 3"/>
            <p:cNvSpPr/>
            <p:nvPr/>
          </p:nvSpPr>
          <p:spPr>
            <a:xfrm>
              <a:off x="3826659" y="2786058"/>
              <a:ext cx="1857388" cy="56959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Direction Assistée Électrique</a:t>
              </a:r>
            </a:p>
          </p:txBody>
        </p:sp>
        <p:grpSp>
          <p:nvGrpSpPr>
            <p:cNvPr id="11" name="Groupe 10"/>
            <p:cNvGrpSpPr/>
            <p:nvPr/>
          </p:nvGrpSpPr>
          <p:grpSpPr>
            <a:xfrm>
              <a:off x="2500298" y="3355650"/>
              <a:ext cx="4510110" cy="430520"/>
              <a:chOff x="2500298" y="3355650"/>
              <a:chExt cx="4510110" cy="430520"/>
            </a:xfrm>
          </p:grpSpPr>
          <p:sp>
            <p:nvSpPr>
              <p:cNvPr id="8" name="Ellipse 7"/>
              <p:cNvSpPr/>
              <p:nvPr/>
            </p:nvSpPr>
            <p:spPr>
              <a:xfrm>
                <a:off x="2500298" y="3355650"/>
                <a:ext cx="1295400" cy="4305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Normes</a:t>
                </a:r>
              </a:p>
            </p:txBody>
          </p:sp>
          <p:sp>
            <p:nvSpPr>
              <p:cNvPr id="9" name="Ellipse 8"/>
              <p:cNvSpPr/>
              <p:nvPr/>
            </p:nvSpPr>
            <p:spPr>
              <a:xfrm>
                <a:off x="5715008" y="3355650"/>
                <a:ext cx="1295400" cy="4305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Batterie  </a:t>
                </a:r>
                <a:r>
                  <a:rPr lang="fr-FR" sz="900" dirty="0"/>
                  <a:t>ou Réseau EDF</a:t>
                </a:r>
                <a:endParaRPr lang="fr-FR" sz="1200" dirty="0"/>
              </a:p>
            </p:txBody>
          </p:sp>
        </p:grpSp>
        <p:sp>
          <p:nvSpPr>
            <p:cNvPr id="10" name="Ellipse 9"/>
            <p:cNvSpPr/>
            <p:nvPr/>
          </p:nvSpPr>
          <p:spPr>
            <a:xfrm>
              <a:off x="4107653" y="3712860"/>
              <a:ext cx="1295400" cy="4305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Milieu ambiant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3433750" y="2718996"/>
              <a:ext cx="426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FP1</a:t>
              </a:r>
            </a:p>
          </p:txBody>
        </p:sp>
        <p:sp>
          <p:nvSpPr>
            <p:cNvPr id="13" name="Arc 12"/>
            <p:cNvSpPr/>
            <p:nvPr/>
          </p:nvSpPr>
          <p:spPr>
            <a:xfrm flipV="1">
              <a:off x="3433750" y="2359322"/>
              <a:ext cx="2643206" cy="498174"/>
            </a:xfrm>
            <a:prstGeom prst="arc">
              <a:avLst>
                <a:gd name="adj1" fmla="val 10601761"/>
                <a:gd name="adj2" fmla="val 0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2645553" y="2214554"/>
              <a:ext cx="4219600" cy="430520"/>
              <a:chOff x="2500298" y="2214554"/>
              <a:chExt cx="4219600" cy="430520"/>
            </a:xfrm>
          </p:grpSpPr>
          <p:sp>
            <p:nvSpPr>
              <p:cNvPr id="5" name="Ellipse 4"/>
              <p:cNvSpPr/>
              <p:nvPr/>
            </p:nvSpPr>
            <p:spPr>
              <a:xfrm>
                <a:off x="2500298" y="2214554"/>
                <a:ext cx="1295400" cy="4305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Conducteur</a:t>
                </a:r>
              </a:p>
            </p:txBody>
          </p:sp>
          <p:sp>
            <p:nvSpPr>
              <p:cNvPr id="7" name="Ellipse 6"/>
              <p:cNvSpPr/>
              <p:nvPr/>
            </p:nvSpPr>
            <p:spPr>
              <a:xfrm>
                <a:off x="5424498" y="2214554"/>
                <a:ext cx="1295400" cy="4305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Roues</a:t>
                </a:r>
              </a:p>
            </p:txBody>
          </p:sp>
        </p:grpSp>
        <p:sp>
          <p:nvSpPr>
            <p:cNvPr id="19" name="ZoneTexte 18"/>
            <p:cNvSpPr txBox="1"/>
            <p:nvPr/>
          </p:nvSpPr>
          <p:spPr>
            <a:xfrm>
              <a:off x="3859999" y="3355650"/>
              <a:ext cx="426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FC1</a:t>
              </a: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4714876" y="3369550"/>
              <a:ext cx="426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FC2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5356628" y="3383450"/>
              <a:ext cx="426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FC3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1653197" y="4643446"/>
            <a:ext cx="6465139" cy="3246724"/>
            <a:chOff x="1464447" y="2214554"/>
            <a:chExt cx="6465139" cy="3246724"/>
          </a:xfrm>
        </p:grpSpPr>
        <p:sp>
          <p:nvSpPr>
            <p:cNvPr id="18" name="Arc 17"/>
            <p:cNvSpPr/>
            <p:nvPr/>
          </p:nvSpPr>
          <p:spPr>
            <a:xfrm flipH="1" flipV="1">
              <a:off x="1464447" y="2995995"/>
              <a:ext cx="2643206" cy="498174"/>
            </a:xfrm>
            <a:prstGeom prst="arc">
              <a:avLst>
                <a:gd name="adj1" fmla="val 10601761"/>
                <a:gd name="adj2" fmla="val 14455447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Arc 16"/>
            <p:cNvSpPr/>
            <p:nvPr/>
          </p:nvSpPr>
          <p:spPr>
            <a:xfrm rot="3705787" flipV="1">
              <a:off x="3964776" y="3890588"/>
              <a:ext cx="2643206" cy="498174"/>
            </a:xfrm>
            <a:prstGeom prst="arc">
              <a:avLst>
                <a:gd name="adj1" fmla="val 10601761"/>
                <a:gd name="adj2" fmla="val 13056605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Arc 15"/>
            <p:cNvSpPr/>
            <p:nvPr/>
          </p:nvSpPr>
          <p:spPr>
            <a:xfrm flipV="1">
              <a:off x="5286380" y="2995995"/>
              <a:ext cx="2643206" cy="498174"/>
            </a:xfrm>
            <a:prstGeom prst="arc">
              <a:avLst>
                <a:gd name="adj1" fmla="val 10601761"/>
                <a:gd name="adj2" fmla="val 14455447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Ellipse 3"/>
            <p:cNvSpPr/>
            <p:nvPr/>
          </p:nvSpPr>
          <p:spPr>
            <a:xfrm>
              <a:off x="3826659" y="2786058"/>
              <a:ext cx="1857388" cy="56959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Direction Assistée Électrique</a:t>
              </a:r>
            </a:p>
          </p:txBody>
        </p:sp>
        <p:grpSp>
          <p:nvGrpSpPr>
            <p:cNvPr id="11" name="Groupe 10"/>
            <p:cNvGrpSpPr/>
            <p:nvPr/>
          </p:nvGrpSpPr>
          <p:grpSpPr>
            <a:xfrm>
              <a:off x="2500298" y="3355650"/>
              <a:ext cx="4510110" cy="430520"/>
              <a:chOff x="2500298" y="3355650"/>
              <a:chExt cx="4510110" cy="430520"/>
            </a:xfrm>
          </p:grpSpPr>
          <p:sp>
            <p:nvSpPr>
              <p:cNvPr id="8" name="Ellipse 7"/>
              <p:cNvSpPr/>
              <p:nvPr/>
            </p:nvSpPr>
            <p:spPr>
              <a:xfrm>
                <a:off x="2500298" y="3355650"/>
                <a:ext cx="1295400" cy="4305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Normes</a:t>
                </a:r>
              </a:p>
            </p:txBody>
          </p:sp>
          <p:sp>
            <p:nvSpPr>
              <p:cNvPr id="9" name="Ellipse 8"/>
              <p:cNvSpPr/>
              <p:nvPr/>
            </p:nvSpPr>
            <p:spPr>
              <a:xfrm>
                <a:off x="5715008" y="3355650"/>
                <a:ext cx="1295400" cy="4305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Batterie  </a:t>
                </a:r>
                <a:r>
                  <a:rPr lang="fr-FR" sz="900" dirty="0"/>
                  <a:t>ou Réseau EDF</a:t>
                </a:r>
                <a:endParaRPr lang="fr-FR" sz="1200" dirty="0"/>
              </a:p>
            </p:txBody>
          </p:sp>
        </p:grpSp>
        <p:sp>
          <p:nvSpPr>
            <p:cNvPr id="10" name="Ellipse 9"/>
            <p:cNvSpPr/>
            <p:nvPr/>
          </p:nvSpPr>
          <p:spPr>
            <a:xfrm>
              <a:off x="4107653" y="3712860"/>
              <a:ext cx="1295400" cy="4305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Milieu ambiant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3433750" y="2718996"/>
              <a:ext cx="426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FP1</a:t>
              </a:r>
            </a:p>
          </p:txBody>
        </p:sp>
        <p:sp>
          <p:nvSpPr>
            <p:cNvPr id="13" name="Arc 12"/>
            <p:cNvSpPr/>
            <p:nvPr/>
          </p:nvSpPr>
          <p:spPr>
            <a:xfrm flipV="1">
              <a:off x="3433750" y="2359322"/>
              <a:ext cx="2643206" cy="498174"/>
            </a:xfrm>
            <a:prstGeom prst="arc">
              <a:avLst>
                <a:gd name="adj1" fmla="val 10601761"/>
                <a:gd name="adj2" fmla="val 0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2645553" y="2214554"/>
              <a:ext cx="4219600" cy="430520"/>
              <a:chOff x="2500298" y="2214554"/>
              <a:chExt cx="4219600" cy="430520"/>
            </a:xfrm>
          </p:grpSpPr>
          <p:sp>
            <p:nvSpPr>
              <p:cNvPr id="5" name="Ellipse 4"/>
              <p:cNvSpPr/>
              <p:nvPr/>
            </p:nvSpPr>
            <p:spPr>
              <a:xfrm>
                <a:off x="2500298" y="2214554"/>
                <a:ext cx="1295400" cy="4305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Conducteur</a:t>
                </a:r>
              </a:p>
            </p:txBody>
          </p:sp>
          <p:sp>
            <p:nvSpPr>
              <p:cNvPr id="7" name="Ellipse 6"/>
              <p:cNvSpPr/>
              <p:nvPr/>
            </p:nvSpPr>
            <p:spPr>
              <a:xfrm>
                <a:off x="5424498" y="2214554"/>
                <a:ext cx="1295400" cy="4305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Roues</a:t>
                </a:r>
              </a:p>
            </p:txBody>
          </p:sp>
        </p:grpSp>
        <p:sp>
          <p:nvSpPr>
            <p:cNvPr id="19" name="ZoneTexte 18"/>
            <p:cNvSpPr txBox="1"/>
            <p:nvPr/>
          </p:nvSpPr>
          <p:spPr>
            <a:xfrm>
              <a:off x="3859999" y="3355650"/>
              <a:ext cx="426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FC1</a:t>
              </a: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4714876" y="3369550"/>
              <a:ext cx="426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FC2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5356628" y="3383450"/>
              <a:ext cx="426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FC3</a:t>
              </a:r>
            </a:p>
          </p:txBody>
        </p:sp>
      </p:grpSp>
      <p:graphicFrame>
        <p:nvGraphicFramePr>
          <p:cNvPr id="23" name="Tableau 22"/>
          <p:cNvGraphicFramePr>
            <a:graphicFrameLocks noGrp="1"/>
          </p:cNvGraphicFramePr>
          <p:nvPr/>
        </p:nvGraphicFramePr>
        <p:xfrm>
          <a:off x="903098" y="0"/>
          <a:ext cx="6662296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029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Exigences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Critères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Niveaux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Flexibilité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r>
                        <a:rPr lang="fr-FR" sz="1200" dirty="0"/>
                        <a:t>Orienter les roues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Angle de pivotement de la roue gauche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-39° à 30°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± 1°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Angle de pivotement de la roue droite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+39° à -30°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± 1°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Angle de braquage</a:t>
                      </a:r>
                      <a:r>
                        <a:rPr lang="fr-FR" sz="1200" baseline="0" dirty="0"/>
                        <a:t> entre 2 trottoirs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9,8</a:t>
                      </a:r>
                      <a:r>
                        <a:rPr lang="fr-FR" sz="1200" baseline="0" dirty="0"/>
                        <a:t> m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± 0,2</a:t>
                      </a:r>
                      <a:r>
                        <a:rPr lang="fr-FR" sz="1200" baseline="0" dirty="0"/>
                        <a:t> m</a:t>
                      </a:r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Couple maximum au volant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9 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Maxi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Seuil</a:t>
                      </a:r>
                      <a:r>
                        <a:rPr lang="fr-FR" sz="1200" baseline="0" dirty="0"/>
                        <a:t> de désactivation de l’assistance à l’accélération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74 km/h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± 1</a:t>
                      </a:r>
                      <a:r>
                        <a:rPr lang="fr-FR" sz="1200" baseline="0" dirty="0"/>
                        <a:t> km/h</a:t>
                      </a:r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Seuil</a:t>
                      </a:r>
                      <a:r>
                        <a:rPr lang="fr-FR" sz="1200" baseline="0" dirty="0"/>
                        <a:t> d’activation de l’assistance à la décélération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68 km/h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± 1</a:t>
                      </a:r>
                      <a:r>
                        <a:rPr lang="fr-FR" sz="1200" baseline="0" dirty="0"/>
                        <a:t> km/h</a:t>
                      </a:r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Lois d’assistance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Suivant courbes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Puissance consommée par le moteur d’assistance en ligne droite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Maxi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Puissance consommée par le moteur d’assistance pour une vitesse supérieure à 80km/h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Maxi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r>
                        <a:rPr lang="fr-FR" sz="1200" dirty="0"/>
                        <a:t>Respecter les normes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r>
                        <a:rPr lang="fr-FR" sz="1200" dirty="0"/>
                        <a:t>Résister au milieu ambiant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Être alimenté</a:t>
                      </a:r>
                      <a:r>
                        <a:rPr lang="fr-FR" sz="1200" baseline="0" dirty="0"/>
                        <a:t> en électricité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Puissance délivrée par la batterie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3840</a:t>
                      </a:r>
                      <a:r>
                        <a:rPr lang="fr-FR" sz="1200" baseline="0" dirty="0"/>
                        <a:t> </a:t>
                      </a:r>
                      <a:r>
                        <a:rPr lang="fr-FR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Maxi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516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Xavier Pessoles\Desktop\Perso\CCP PSI\Sujet\Images_DAE\DSC0546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1"/>
          <a:stretch/>
        </p:blipFill>
        <p:spPr bwMode="auto">
          <a:xfrm>
            <a:off x="611560" y="1412776"/>
            <a:ext cx="5400000" cy="315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e 11"/>
          <p:cNvGrpSpPr/>
          <p:nvPr/>
        </p:nvGrpSpPr>
        <p:grpSpPr>
          <a:xfrm>
            <a:off x="2915816" y="1308771"/>
            <a:ext cx="5070009" cy="1375965"/>
            <a:chOff x="2915816" y="1308771"/>
            <a:chExt cx="5070009" cy="1375965"/>
          </a:xfrm>
        </p:grpSpPr>
        <p:sp>
          <p:nvSpPr>
            <p:cNvPr id="5" name="Ellipse 4"/>
            <p:cNvSpPr/>
            <p:nvPr/>
          </p:nvSpPr>
          <p:spPr>
            <a:xfrm>
              <a:off x="2915816" y="2327546"/>
              <a:ext cx="321006" cy="35719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6342751" y="1308771"/>
              <a:ext cx="16430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1200" dirty="0"/>
                <a:t>Potentiomètre permettant de régler la vitesse de véhicule</a:t>
              </a:r>
            </a:p>
          </p:txBody>
        </p:sp>
        <p:cxnSp>
          <p:nvCxnSpPr>
            <p:cNvPr id="7" name="Connecteur droit avec flèche 6"/>
            <p:cNvCxnSpPr>
              <a:stCxn id="6" idx="1"/>
              <a:endCxn id="5" idx="7"/>
            </p:cNvCxnSpPr>
            <p:nvPr/>
          </p:nvCxnSpPr>
          <p:spPr>
            <a:xfrm flipH="1">
              <a:off x="3189812" y="1631937"/>
              <a:ext cx="3152939" cy="747918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/>
            <p:cNvCxnSpPr/>
            <p:nvPr/>
          </p:nvCxnSpPr>
          <p:spPr>
            <a:xfrm>
              <a:off x="6344339" y="1358080"/>
              <a:ext cx="0" cy="547712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e 13"/>
          <p:cNvGrpSpPr/>
          <p:nvPr/>
        </p:nvGrpSpPr>
        <p:grpSpPr>
          <a:xfrm>
            <a:off x="3419872" y="2376039"/>
            <a:ext cx="4565953" cy="2133713"/>
            <a:chOff x="3419872" y="1688057"/>
            <a:chExt cx="4565953" cy="2133713"/>
          </a:xfrm>
        </p:grpSpPr>
        <p:sp>
          <p:nvSpPr>
            <p:cNvPr id="15" name="Ellipse 14"/>
            <p:cNvSpPr/>
            <p:nvPr/>
          </p:nvSpPr>
          <p:spPr>
            <a:xfrm>
              <a:off x="3419872" y="1688057"/>
              <a:ext cx="321006" cy="35719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6342751" y="3317082"/>
              <a:ext cx="16430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1200" dirty="0"/>
                <a:t>Activation du moteur électrique d’assistance </a:t>
              </a:r>
            </a:p>
          </p:txBody>
        </p:sp>
        <p:cxnSp>
          <p:nvCxnSpPr>
            <p:cNvPr id="17" name="Connecteur droit avec flèche 16"/>
            <p:cNvCxnSpPr>
              <a:stCxn id="16" idx="1"/>
              <a:endCxn id="15" idx="5"/>
            </p:cNvCxnSpPr>
            <p:nvPr/>
          </p:nvCxnSpPr>
          <p:spPr>
            <a:xfrm flipH="1" flipV="1">
              <a:off x="3693868" y="1992938"/>
              <a:ext cx="2648883" cy="155497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>
              <a:off x="6345028" y="3274058"/>
              <a:ext cx="0" cy="547712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e 23"/>
          <p:cNvGrpSpPr/>
          <p:nvPr/>
        </p:nvGrpSpPr>
        <p:grpSpPr>
          <a:xfrm>
            <a:off x="5148064" y="2303469"/>
            <a:ext cx="2846387" cy="429760"/>
            <a:chOff x="5139438" y="1308771"/>
            <a:chExt cx="2846387" cy="429760"/>
          </a:xfrm>
        </p:grpSpPr>
        <p:sp>
          <p:nvSpPr>
            <p:cNvPr id="25" name="Ellipse 24"/>
            <p:cNvSpPr/>
            <p:nvPr/>
          </p:nvSpPr>
          <p:spPr>
            <a:xfrm>
              <a:off x="5139438" y="1381341"/>
              <a:ext cx="321006" cy="35719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6342751" y="1308771"/>
              <a:ext cx="16430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1200" dirty="0"/>
                <a:t>Départ de la mesure</a:t>
              </a:r>
            </a:p>
          </p:txBody>
        </p:sp>
        <p:cxnSp>
          <p:nvCxnSpPr>
            <p:cNvPr id="27" name="Connecteur droit avec flèche 26"/>
            <p:cNvCxnSpPr>
              <a:stCxn id="26" idx="1"/>
              <a:endCxn id="25" idx="6"/>
            </p:cNvCxnSpPr>
            <p:nvPr/>
          </p:nvCxnSpPr>
          <p:spPr>
            <a:xfrm flipH="1">
              <a:off x="5460444" y="1447271"/>
              <a:ext cx="882307" cy="112665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6344339" y="1358080"/>
              <a:ext cx="0" cy="22769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3995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395536" y="1268760"/>
            <a:ext cx="7560840" cy="3600450"/>
            <a:chOff x="395536" y="1268760"/>
            <a:chExt cx="7560840" cy="3600450"/>
          </a:xfrm>
        </p:grpSpPr>
        <p:pic>
          <p:nvPicPr>
            <p:cNvPr id="2050" name="Picture 2" descr="C:\Users\Xavier Pessoles\Desktop\Perso\CCP PSI\Sujet\Images_DAE\DSC05453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6" t="7299" b="5265"/>
            <a:stretch/>
          </p:blipFill>
          <p:spPr bwMode="auto">
            <a:xfrm>
              <a:off x="395536" y="1268760"/>
              <a:ext cx="5232599" cy="3600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e 4"/>
            <p:cNvGrpSpPr/>
            <p:nvPr/>
          </p:nvGrpSpPr>
          <p:grpSpPr>
            <a:xfrm>
              <a:off x="3563888" y="4126328"/>
              <a:ext cx="4101413" cy="325121"/>
              <a:chOff x="3884412" y="3400344"/>
              <a:chExt cx="4101413" cy="325121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6342751" y="3448466"/>
                <a:ext cx="16430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1200" dirty="0"/>
                  <a:t>Volant</a:t>
                </a:r>
              </a:p>
            </p:txBody>
          </p:sp>
          <p:cxnSp>
            <p:nvCxnSpPr>
              <p:cNvPr id="8" name="Connecteur droit avec flèche 7"/>
              <p:cNvCxnSpPr>
                <a:stCxn id="7" idx="1"/>
              </p:cNvCxnSpPr>
              <p:nvPr/>
            </p:nvCxnSpPr>
            <p:spPr>
              <a:xfrm flipH="1" flipV="1">
                <a:off x="3884412" y="3400344"/>
                <a:ext cx="2458339" cy="186622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cteur droit avec flèche 8"/>
              <p:cNvCxnSpPr/>
              <p:nvPr/>
            </p:nvCxnSpPr>
            <p:spPr>
              <a:xfrm flipH="1">
                <a:off x="6342751" y="3448466"/>
                <a:ext cx="2277" cy="276999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e 14"/>
            <p:cNvGrpSpPr/>
            <p:nvPr/>
          </p:nvGrpSpPr>
          <p:grpSpPr>
            <a:xfrm>
              <a:off x="3403384" y="2276872"/>
              <a:ext cx="4251226" cy="1080120"/>
              <a:chOff x="3723908" y="1895658"/>
              <a:chExt cx="4251226" cy="1080120"/>
            </a:xfrm>
          </p:grpSpPr>
          <p:sp>
            <p:nvSpPr>
              <p:cNvPr id="16" name="Ellipse 15"/>
              <p:cNvSpPr/>
              <p:nvPr/>
            </p:nvSpPr>
            <p:spPr>
              <a:xfrm>
                <a:off x="3723908" y="1895658"/>
                <a:ext cx="2032711" cy="108012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ZoneTexte 16"/>
              <p:cNvSpPr txBox="1"/>
              <p:nvPr/>
            </p:nvSpPr>
            <p:spPr>
              <a:xfrm>
                <a:off x="6332060" y="2297218"/>
                <a:ext cx="16430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1200" dirty="0"/>
                  <a:t>Pupitre de commande</a:t>
                </a:r>
              </a:p>
            </p:txBody>
          </p:sp>
          <p:cxnSp>
            <p:nvCxnSpPr>
              <p:cNvPr id="18" name="Connecteur droit avec flèche 17"/>
              <p:cNvCxnSpPr>
                <a:stCxn id="17" idx="1"/>
              </p:cNvCxnSpPr>
              <p:nvPr/>
            </p:nvCxnSpPr>
            <p:spPr>
              <a:xfrm flipH="1">
                <a:off x="5756619" y="2435718"/>
                <a:ext cx="575441" cy="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6329783" y="2297217"/>
                <a:ext cx="2277" cy="276999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e 20"/>
            <p:cNvGrpSpPr/>
            <p:nvPr/>
          </p:nvGrpSpPr>
          <p:grpSpPr>
            <a:xfrm>
              <a:off x="4932040" y="1556791"/>
              <a:ext cx="3024336" cy="979575"/>
              <a:chOff x="5252564" y="2148640"/>
              <a:chExt cx="3024336" cy="979575"/>
            </a:xfrm>
          </p:grpSpPr>
          <p:sp>
            <p:nvSpPr>
              <p:cNvPr id="22" name="Ellipse 21"/>
              <p:cNvSpPr/>
              <p:nvPr/>
            </p:nvSpPr>
            <p:spPr>
              <a:xfrm>
                <a:off x="5252564" y="2148640"/>
                <a:ext cx="504055" cy="64807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ZoneTexte 22"/>
              <p:cNvSpPr txBox="1"/>
              <p:nvPr/>
            </p:nvSpPr>
            <p:spPr>
              <a:xfrm>
                <a:off x="6332060" y="2297218"/>
                <a:ext cx="19448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1200" dirty="0"/>
                  <a:t>Liaison au sol</a:t>
                </a:r>
              </a:p>
              <a:p>
                <a:pPr algn="just"/>
                <a:r>
                  <a:rPr lang="fr-FR" sz="1200" dirty="0"/>
                  <a:t>Possibilité de régler le couple d’adhérence entre le sol et la roue</a:t>
                </a:r>
              </a:p>
            </p:txBody>
          </p:sp>
          <p:cxnSp>
            <p:nvCxnSpPr>
              <p:cNvPr id="24" name="Connecteur droit avec flèche 23"/>
              <p:cNvCxnSpPr>
                <a:stCxn id="23" idx="1"/>
              </p:cNvCxnSpPr>
              <p:nvPr/>
            </p:nvCxnSpPr>
            <p:spPr>
              <a:xfrm flipH="1" flipV="1">
                <a:off x="5756620" y="2574219"/>
                <a:ext cx="575440" cy="138498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6345028" y="2297218"/>
                <a:ext cx="0" cy="830997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54963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Xavier Pessoles\Desktop\Perso\CCP PSI\Sujet\Images_DAE\DSC0545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2"/>
          <a:stretch/>
        </p:blipFill>
        <p:spPr bwMode="auto">
          <a:xfrm>
            <a:off x="1043608" y="1844824"/>
            <a:ext cx="5544616" cy="368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e 5"/>
          <p:cNvGrpSpPr/>
          <p:nvPr/>
        </p:nvGrpSpPr>
        <p:grpSpPr>
          <a:xfrm>
            <a:off x="5220072" y="2132856"/>
            <a:ext cx="3523852" cy="1656184"/>
            <a:chOff x="5828628" y="3589419"/>
            <a:chExt cx="3523852" cy="1656184"/>
          </a:xfrm>
        </p:grpSpPr>
        <p:sp>
          <p:nvSpPr>
            <p:cNvPr id="7" name="Ellipse 6"/>
            <p:cNvSpPr/>
            <p:nvPr/>
          </p:nvSpPr>
          <p:spPr>
            <a:xfrm>
              <a:off x="5828628" y="3589419"/>
              <a:ext cx="1271273" cy="165618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7407640" y="4312949"/>
              <a:ext cx="1944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1200" dirty="0"/>
                <a:t>Moteur d’assistance</a:t>
              </a:r>
            </a:p>
          </p:txBody>
        </p:sp>
        <p:cxnSp>
          <p:nvCxnSpPr>
            <p:cNvPr id="9" name="Connecteur droit avec flèche 8"/>
            <p:cNvCxnSpPr/>
            <p:nvPr/>
          </p:nvCxnSpPr>
          <p:spPr>
            <a:xfrm flipH="1">
              <a:off x="7124851" y="4470483"/>
              <a:ext cx="298069" cy="19036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>
              <a:off x="7422920" y="4331984"/>
              <a:ext cx="0" cy="276999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e 13"/>
          <p:cNvGrpSpPr/>
          <p:nvPr/>
        </p:nvGrpSpPr>
        <p:grpSpPr>
          <a:xfrm>
            <a:off x="1763688" y="3573016"/>
            <a:ext cx="6985167" cy="1080120"/>
            <a:chOff x="6692724" y="2133855"/>
            <a:chExt cx="6985167" cy="1080120"/>
          </a:xfrm>
        </p:grpSpPr>
        <p:sp>
          <p:nvSpPr>
            <p:cNvPr id="15" name="Ellipse 14"/>
            <p:cNvSpPr/>
            <p:nvPr/>
          </p:nvSpPr>
          <p:spPr>
            <a:xfrm>
              <a:off x="6692724" y="2133855"/>
              <a:ext cx="3600400" cy="85306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1733051" y="2936976"/>
              <a:ext cx="1944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1200" dirty="0"/>
                <a:t>Colonne de direction</a:t>
              </a:r>
            </a:p>
          </p:txBody>
        </p:sp>
        <p:cxnSp>
          <p:nvCxnSpPr>
            <p:cNvPr id="17" name="Connecteur droit avec flèche 16"/>
            <p:cNvCxnSpPr>
              <a:stCxn id="16" idx="1"/>
              <a:endCxn id="15" idx="5"/>
            </p:cNvCxnSpPr>
            <p:nvPr/>
          </p:nvCxnSpPr>
          <p:spPr>
            <a:xfrm flipH="1" flipV="1">
              <a:off x="9765858" y="2861990"/>
              <a:ext cx="1967193" cy="213486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>
              <a:off x="11743399" y="2936976"/>
              <a:ext cx="0" cy="276999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 20"/>
          <p:cNvGrpSpPr/>
          <p:nvPr/>
        </p:nvGrpSpPr>
        <p:grpSpPr>
          <a:xfrm>
            <a:off x="899592" y="3365267"/>
            <a:ext cx="7838299" cy="2015702"/>
            <a:chOff x="5924019" y="1102248"/>
            <a:chExt cx="7838299" cy="2015702"/>
          </a:xfrm>
        </p:grpSpPr>
        <p:sp>
          <p:nvSpPr>
            <p:cNvPr id="22" name="Ellipse 21"/>
            <p:cNvSpPr/>
            <p:nvPr/>
          </p:nvSpPr>
          <p:spPr>
            <a:xfrm>
              <a:off x="5924019" y="1102248"/>
              <a:ext cx="720080" cy="1215861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1817478" y="2656285"/>
              <a:ext cx="1944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Transmission  pignon crémaillère</a:t>
              </a:r>
            </a:p>
          </p:txBody>
        </p:sp>
        <p:cxnSp>
          <p:nvCxnSpPr>
            <p:cNvPr id="24" name="Connecteur droit avec flèche 23"/>
            <p:cNvCxnSpPr>
              <a:endCxn id="22" idx="5"/>
            </p:cNvCxnSpPr>
            <p:nvPr/>
          </p:nvCxnSpPr>
          <p:spPr>
            <a:xfrm flipH="1" flipV="1">
              <a:off x="6538646" y="2140050"/>
              <a:ext cx="5300144" cy="689005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 flipH="1">
              <a:off x="11838790" y="2690556"/>
              <a:ext cx="1" cy="393125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Connecteur droit avec flèche 18"/>
          <p:cNvCxnSpPr/>
          <p:nvPr/>
        </p:nvCxnSpPr>
        <p:spPr>
          <a:xfrm flipH="1" flipV="1">
            <a:off x="5940152" y="4071555"/>
            <a:ext cx="863865" cy="2"/>
          </a:xfrm>
          <a:prstGeom prst="straightConnector1">
            <a:avLst/>
          </a:prstGeom>
          <a:ln w="19050">
            <a:solidFill>
              <a:schemeClr val="tx2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6814364" y="3933056"/>
            <a:ext cx="0" cy="276999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/>
          <p:cNvSpPr/>
          <p:nvPr/>
        </p:nvSpPr>
        <p:spPr>
          <a:xfrm>
            <a:off x="5436096" y="3591118"/>
            <a:ext cx="775601" cy="785019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/>
          <p:cNvSpPr txBox="1"/>
          <p:nvPr/>
        </p:nvSpPr>
        <p:spPr>
          <a:xfrm>
            <a:off x="6814364" y="3933057"/>
            <a:ext cx="194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Roue et vis sans fin</a:t>
            </a:r>
          </a:p>
        </p:txBody>
      </p:sp>
    </p:spTree>
    <p:extLst>
      <p:ext uri="{BB962C8B-B14F-4D97-AF65-F5344CB8AC3E}">
        <p14:creationId xmlns:p14="http://schemas.microsoft.com/office/powerpoint/2010/main" val="19991270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1046</Words>
  <Application>Microsoft Office PowerPoint</Application>
  <PresentationFormat>Affichage à l'écran (4:3)</PresentationFormat>
  <Paragraphs>335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 Pessoles</dc:creator>
  <cp:lastModifiedBy>Xavier Pessoles</cp:lastModifiedBy>
  <cp:revision>102</cp:revision>
  <dcterms:created xsi:type="dcterms:W3CDTF">2011-11-17T16:11:22Z</dcterms:created>
  <dcterms:modified xsi:type="dcterms:W3CDTF">2022-10-15T12:21:22Z</dcterms:modified>
</cp:coreProperties>
</file>